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4.xml" ContentType="application/vnd.openxmlformats-officedocument.theme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84" r:id="rId3"/>
    <p:sldMasterId id="2147483696" r:id="rId4"/>
    <p:sldMasterId id="2147483710" r:id="rId5"/>
    <p:sldMasterId id="2147483746" r:id="rId6"/>
  </p:sldMasterIdLst>
  <p:notesMasterIdLst>
    <p:notesMasterId r:id="rId51"/>
  </p:notesMasterIdLst>
  <p:sldIdLst>
    <p:sldId id="468" r:id="rId7"/>
    <p:sldId id="446" r:id="rId8"/>
    <p:sldId id="398" r:id="rId9"/>
    <p:sldId id="399" r:id="rId10"/>
    <p:sldId id="400" r:id="rId11"/>
    <p:sldId id="447" r:id="rId12"/>
    <p:sldId id="357" r:id="rId13"/>
    <p:sldId id="409" r:id="rId14"/>
    <p:sldId id="459" r:id="rId15"/>
    <p:sldId id="460" r:id="rId16"/>
    <p:sldId id="461" r:id="rId17"/>
    <p:sldId id="462" r:id="rId18"/>
    <p:sldId id="465" r:id="rId19"/>
    <p:sldId id="396" r:id="rId20"/>
    <p:sldId id="401" r:id="rId21"/>
    <p:sldId id="486" r:id="rId22"/>
    <p:sldId id="487" r:id="rId23"/>
    <p:sldId id="492" r:id="rId24"/>
    <p:sldId id="493" r:id="rId25"/>
    <p:sldId id="488" r:id="rId26"/>
    <p:sldId id="489" r:id="rId27"/>
    <p:sldId id="503" r:id="rId28"/>
    <p:sldId id="504" r:id="rId29"/>
    <p:sldId id="476" r:id="rId30"/>
    <p:sldId id="499" r:id="rId31"/>
    <p:sldId id="507" r:id="rId32"/>
    <p:sldId id="506" r:id="rId33"/>
    <p:sldId id="500" r:id="rId34"/>
    <p:sldId id="501" r:id="rId35"/>
    <p:sldId id="502" r:id="rId36"/>
    <p:sldId id="518" r:id="rId37"/>
    <p:sldId id="512" r:id="rId38"/>
    <p:sldId id="513" r:id="rId39"/>
    <p:sldId id="402" r:id="rId40"/>
    <p:sldId id="525" r:id="rId41"/>
    <p:sldId id="472" r:id="rId42"/>
    <p:sldId id="477" r:id="rId43"/>
    <p:sldId id="471" r:id="rId44"/>
    <p:sldId id="478" r:id="rId45"/>
    <p:sldId id="474" r:id="rId46"/>
    <p:sldId id="481" r:id="rId47"/>
    <p:sldId id="470" r:id="rId48"/>
    <p:sldId id="480" r:id="rId49"/>
    <p:sldId id="336" r:id="rId5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01" autoAdjust="0"/>
    <p:restoredTop sz="94660"/>
  </p:normalViewPr>
  <p:slideViewPr>
    <p:cSldViewPr snapToGrid="0" snapToObjects="1">
      <p:cViewPr>
        <p:scale>
          <a:sx n="90" d="100"/>
          <a:sy n="90" d="100"/>
        </p:scale>
        <p:origin x="-992" y="-1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50" Type="http://schemas.openxmlformats.org/officeDocument/2006/relationships/slide" Target="slides/slide44.xml"/><Relationship Id="rId51" Type="http://schemas.openxmlformats.org/officeDocument/2006/relationships/notesMaster" Target="notesMasters/notes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jpeg>
</file>

<file path=ppt/media/image2.jpeg>
</file>

<file path=ppt/media/image4.jp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DEF18-EF63-CA4C-A26C-1313F43097FA}" type="datetimeFigureOut">
              <a:rPr lang="en-US" smtClean="0"/>
              <a:t>9/10/13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26CE9-6CAD-4E4A-A0FA-218789BD6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 formation regions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2308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26CE9-6CAD-4E4A-A0FA-218789BD6C9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908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26CE9-6CAD-4E4A-A0FA-218789BD6C9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908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26CE9-6CAD-4E4A-A0FA-218789BD6C9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990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ROTATION: IRAS 16293 has rot/</a:t>
            </a:r>
            <a:r>
              <a:rPr lang="en-US" dirty="0" err="1" smtClean="0"/>
              <a:t>grav</a:t>
            </a:r>
            <a:r>
              <a:rPr lang="en-US" dirty="0" smtClean="0"/>
              <a:t> &lt; 0.1; IRAS4A seems the</a:t>
            </a:r>
            <a:r>
              <a:rPr lang="en-US" baseline="0" dirty="0" smtClean="0"/>
              <a:t> same (barely any rotation); VLA 1623 questionable (probably slow)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-Holland:</a:t>
            </a:r>
            <a:r>
              <a:rPr lang="en-US" baseline="0" dirty="0" smtClean="0"/>
              <a:t> JCMT data</a:t>
            </a:r>
          </a:p>
          <a:p>
            <a:r>
              <a:rPr lang="en-US" baseline="0" dirty="0" smtClean="0"/>
              <a:t>-</a:t>
            </a:r>
            <a:r>
              <a:rPr lang="en-US" baseline="0" dirty="0" err="1" smtClean="0"/>
              <a:t>Rao</a:t>
            </a:r>
            <a:r>
              <a:rPr lang="en-US" baseline="0" dirty="0" smtClean="0"/>
              <a:t>, </a:t>
            </a:r>
            <a:r>
              <a:rPr lang="en-US" baseline="0" dirty="0" err="1" smtClean="0"/>
              <a:t>Girart</a:t>
            </a:r>
            <a:r>
              <a:rPr lang="en-US" baseline="0" dirty="0" smtClean="0"/>
              <a:t>: SMA</a:t>
            </a:r>
          </a:p>
          <a:p>
            <a:r>
              <a:rPr lang="en-US" baseline="0" dirty="0" smtClean="0"/>
              <a:t>-This is okay, according to </a:t>
            </a:r>
            <a:r>
              <a:rPr lang="en-US" baseline="0" dirty="0" err="1" smtClean="0"/>
              <a:t>Hennebelle</a:t>
            </a:r>
            <a:r>
              <a:rPr lang="en-US" baseline="0" dirty="0" smtClean="0"/>
              <a:t> &amp; Ciardi ‘09 (easier to form disks with obliquity!)</a:t>
            </a:r>
          </a:p>
          <a:p>
            <a:r>
              <a:rPr lang="en-US" baseline="0" dirty="0" smtClean="0"/>
              <a:t>-Ward-Thompson et al (2009) saw a 30 </a:t>
            </a:r>
            <a:r>
              <a:rPr lang="en-US" baseline="0" dirty="0" err="1" smtClean="0"/>
              <a:t>deg</a:t>
            </a:r>
            <a:r>
              <a:rPr lang="en-US" baseline="0" dirty="0" smtClean="0"/>
              <a:t> offset between short axes of cores and their polarization directions…another problem!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9460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SMA: 8*6m</a:t>
            </a:r>
            <a:r>
              <a:rPr lang="en-US" baseline="0" dirty="0" smtClean="0"/>
              <a:t> antennas = 226 m^2</a:t>
            </a:r>
          </a:p>
          <a:p>
            <a:r>
              <a:rPr lang="en-US" baseline="0" dirty="0" smtClean="0"/>
              <a:t>CARMA: 6*10m, 9*6m = 726 m^2 (more than factor of 3 more area)</a:t>
            </a:r>
          </a:p>
          <a:p>
            <a:r>
              <a:rPr lang="en-US" baseline="0" dirty="0" smtClean="0"/>
              <a:t>-Factor of two more dishes</a:t>
            </a:r>
          </a:p>
          <a:p>
            <a:r>
              <a:rPr lang="en-US" baseline="0" dirty="0" smtClean="0"/>
              <a:t>-Equivalent </a:t>
            </a:r>
            <a:r>
              <a:rPr lang="en-US" baseline="0" dirty="0" err="1" smtClean="0"/>
              <a:t>T_sys</a:t>
            </a:r>
            <a:r>
              <a:rPr lang="en-US" baseline="0" dirty="0" smtClean="0"/>
              <a:t>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065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-Sensitive to RCP &amp; LCP</a:t>
            </a:r>
          </a:p>
          <a:p>
            <a:r>
              <a:rPr lang="en-US" dirty="0" smtClean="0"/>
              <a:t>-Null experiment: in the absence of linear polarization, you get no RL correlation at any time.</a:t>
            </a:r>
          </a:p>
          <a:p>
            <a:r>
              <a:rPr lang="en-US" dirty="0" smtClean="0"/>
              <a:t>-If you have linear feeds, you have XY correlation sometimes  (when the intrinsic</a:t>
            </a:r>
            <a:r>
              <a:rPr lang="en-US" baseline="0" dirty="0" smtClean="0"/>
              <a:t> polarization is at 45º to your two feeds), and not other times (when it’s along one feed or the other).  Thus, to tease out the polarization, you need stable gains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8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3690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NEARBY SF regions: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-Perseus (NGC 1333, L1448, SVS13): 235 pc (masers in SVS13) </a:t>
            </a:r>
            <a:r>
              <a:rPr lang="en-US" baseline="0" dirty="0" smtClean="0">
                <a:sym typeface="Wingdings"/>
              </a:rPr>
              <a:t> 03:30 LST</a:t>
            </a:r>
            <a:endParaRPr lang="en-US" baseline="0" dirty="0" smtClean="0"/>
          </a:p>
          <a:p>
            <a:r>
              <a:rPr lang="en-US" baseline="0" dirty="0" smtClean="0"/>
              <a:t>-Taurus (DG Tau, L1527): 140 pc </a:t>
            </a:r>
            <a:r>
              <a:rPr lang="en-US" baseline="0" dirty="0" smtClean="0">
                <a:sym typeface="Wingdings"/>
              </a:rPr>
              <a:t></a:t>
            </a:r>
            <a:r>
              <a:rPr lang="en-US" baseline="0" dirty="0" smtClean="0"/>
              <a:t> 04:30 LST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-Orion: 400 pc </a:t>
            </a:r>
            <a:r>
              <a:rPr lang="en-US" baseline="0" dirty="0" smtClean="0">
                <a:sym typeface="Wingdings"/>
              </a:rPr>
              <a:t> 05:30 LST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</a:t>
            </a:r>
            <a:r>
              <a:rPr lang="en-US" baseline="0" dirty="0" err="1" smtClean="0"/>
              <a:t>Serpens</a:t>
            </a:r>
            <a:r>
              <a:rPr lang="en-US" baseline="0" dirty="0" smtClean="0"/>
              <a:t>: 415  pc </a:t>
            </a:r>
            <a:r>
              <a:rPr lang="en-US" baseline="0" dirty="0" smtClean="0">
                <a:sym typeface="Wingdings"/>
              </a:rPr>
              <a:t> 18:30 LST</a:t>
            </a:r>
            <a:endParaRPr lang="en-US" baseline="0" dirty="0" smtClean="0"/>
          </a:p>
          <a:p>
            <a:r>
              <a:rPr lang="en-US" baseline="0" dirty="0" smtClean="0"/>
              <a:t>-</a:t>
            </a:r>
            <a:r>
              <a:rPr lang="en-US" baseline="0" dirty="0" err="1" smtClean="0"/>
              <a:t>Ophiuchus</a:t>
            </a:r>
            <a:r>
              <a:rPr lang="en-US" baseline="0" dirty="0" smtClean="0"/>
              <a:t>: 140 pc </a:t>
            </a:r>
            <a:r>
              <a:rPr lang="en-US" baseline="0" dirty="0" smtClean="0">
                <a:sym typeface="Wingdings"/>
              </a:rPr>
              <a:t> 17:00 LST</a:t>
            </a:r>
          </a:p>
          <a:p>
            <a:r>
              <a:rPr lang="en-US" baseline="0" dirty="0" smtClean="0">
                <a:sym typeface="Wingdings"/>
              </a:rPr>
              <a:t>-</a:t>
            </a:r>
            <a:r>
              <a:rPr lang="en-US" baseline="0" dirty="0" err="1" smtClean="0">
                <a:sym typeface="Wingdings"/>
              </a:rPr>
              <a:t>Cepheus</a:t>
            </a:r>
            <a:r>
              <a:rPr lang="en-US" baseline="0" dirty="0" smtClean="0">
                <a:sym typeface="Wingdings"/>
              </a:rPr>
              <a:t> (L1157): 250 pc  22:00 LST</a:t>
            </a:r>
          </a:p>
          <a:p>
            <a:r>
              <a:rPr lang="en-US" baseline="0" dirty="0" smtClean="0">
                <a:sym typeface="Wingdings"/>
              </a:rPr>
              <a:t>-Isolated (B335, Bok globule): 250 pc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9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3758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NEARBY SF regions: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-Perseus (NGC 1333, L1448, SVS13): 235 pc (masers in SVS13) </a:t>
            </a:r>
            <a:r>
              <a:rPr lang="en-US" baseline="0" dirty="0" smtClean="0">
                <a:sym typeface="Wingdings"/>
              </a:rPr>
              <a:t> 03:30 LST</a:t>
            </a:r>
            <a:endParaRPr lang="en-US" baseline="0" dirty="0" smtClean="0"/>
          </a:p>
          <a:p>
            <a:r>
              <a:rPr lang="en-US" baseline="0" dirty="0" smtClean="0"/>
              <a:t>-Taurus (DG Tau, L1527): 140 pc </a:t>
            </a:r>
            <a:r>
              <a:rPr lang="en-US" baseline="0" dirty="0" smtClean="0">
                <a:sym typeface="Wingdings"/>
              </a:rPr>
              <a:t></a:t>
            </a:r>
            <a:r>
              <a:rPr lang="en-US" baseline="0" dirty="0" smtClean="0"/>
              <a:t> 04:30 LST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-Orion: 400 pc </a:t>
            </a:r>
            <a:r>
              <a:rPr lang="en-US" baseline="0" dirty="0" smtClean="0">
                <a:sym typeface="Wingdings"/>
              </a:rPr>
              <a:t> 05:30 LST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</a:t>
            </a:r>
            <a:r>
              <a:rPr lang="en-US" baseline="0" dirty="0" err="1" smtClean="0"/>
              <a:t>Serpens</a:t>
            </a:r>
            <a:r>
              <a:rPr lang="en-US" baseline="0" dirty="0" smtClean="0"/>
              <a:t>: 415  pc </a:t>
            </a:r>
            <a:r>
              <a:rPr lang="en-US" baseline="0" dirty="0" smtClean="0">
                <a:sym typeface="Wingdings"/>
              </a:rPr>
              <a:t> 18:30 LST</a:t>
            </a:r>
            <a:endParaRPr lang="en-US" baseline="0" dirty="0" smtClean="0"/>
          </a:p>
          <a:p>
            <a:r>
              <a:rPr lang="en-US" baseline="0" dirty="0" smtClean="0"/>
              <a:t>-</a:t>
            </a:r>
            <a:r>
              <a:rPr lang="en-US" baseline="0" dirty="0" err="1" smtClean="0"/>
              <a:t>Ophiuchus</a:t>
            </a:r>
            <a:r>
              <a:rPr lang="en-US" baseline="0" dirty="0" smtClean="0"/>
              <a:t>: 140 pc </a:t>
            </a:r>
            <a:r>
              <a:rPr lang="en-US" baseline="0" dirty="0" smtClean="0">
                <a:sym typeface="Wingdings"/>
              </a:rPr>
              <a:t> 17:00 LST</a:t>
            </a:r>
          </a:p>
          <a:p>
            <a:r>
              <a:rPr lang="en-US" baseline="0" dirty="0" smtClean="0">
                <a:sym typeface="Wingdings"/>
              </a:rPr>
              <a:t>-</a:t>
            </a:r>
            <a:r>
              <a:rPr lang="en-US" baseline="0" dirty="0" err="1" smtClean="0">
                <a:sym typeface="Wingdings"/>
              </a:rPr>
              <a:t>Cepheus</a:t>
            </a:r>
            <a:r>
              <a:rPr lang="en-US" baseline="0" dirty="0" smtClean="0">
                <a:sym typeface="Wingdings"/>
              </a:rPr>
              <a:t> (L1157): 250 pc  22:00 LST</a:t>
            </a:r>
          </a:p>
          <a:p>
            <a:r>
              <a:rPr lang="en-US" baseline="0" dirty="0" smtClean="0">
                <a:sym typeface="Wingdings"/>
              </a:rPr>
              <a:t>-Isolated (B335, Bok globule): 250 pc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10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3758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NEARBY SF regions: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-Perseus (NGC 1333, L1448, SVS13): 235 pc (masers in SVS13) </a:t>
            </a:r>
            <a:r>
              <a:rPr lang="en-US" baseline="0" dirty="0" smtClean="0">
                <a:sym typeface="Wingdings"/>
              </a:rPr>
              <a:t> 03:30 LST</a:t>
            </a:r>
            <a:endParaRPr lang="en-US" baseline="0" dirty="0" smtClean="0"/>
          </a:p>
          <a:p>
            <a:r>
              <a:rPr lang="en-US" baseline="0" dirty="0" smtClean="0"/>
              <a:t>-Taurus (DG Tau, L1527): 140 pc </a:t>
            </a:r>
            <a:r>
              <a:rPr lang="en-US" baseline="0" dirty="0" smtClean="0">
                <a:sym typeface="Wingdings"/>
              </a:rPr>
              <a:t></a:t>
            </a:r>
            <a:r>
              <a:rPr lang="en-US" baseline="0" dirty="0" smtClean="0"/>
              <a:t> 04:30 LST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-Orion: 400 pc </a:t>
            </a:r>
            <a:r>
              <a:rPr lang="en-US" baseline="0" dirty="0" smtClean="0">
                <a:sym typeface="Wingdings"/>
              </a:rPr>
              <a:t> 05:30 LST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</a:t>
            </a:r>
            <a:r>
              <a:rPr lang="en-US" baseline="0" dirty="0" err="1" smtClean="0"/>
              <a:t>Serpens</a:t>
            </a:r>
            <a:r>
              <a:rPr lang="en-US" baseline="0" dirty="0" smtClean="0"/>
              <a:t>: 415  pc </a:t>
            </a:r>
            <a:r>
              <a:rPr lang="en-US" baseline="0" dirty="0" smtClean="0">
                <a:sym typeface="Wingdings"/>
              </a:rPr>
              <a:t> 18:30 LST</a:t>
            </a:r>
            <a:endParaRPr lang="en-US" baseline="0" dirty="0" smtClean="0"/>
          </a:p>
          <a:p>
            <a:r>
              <a:rPr lang="en-US" baseline="0" dirty="0" smtClean="0"/>
              <a:t>-</a:t>
            </a:r>
            <a:r>
              <a:rPr lang="en-US" baseline="0" dirty="0" err="1" smtClean="0"/>
              <a:t>Ophiuchus</a:t>
            </a:r>
            <a:r>
              <a:rPr lang="en-US" baseline="0" dirty="0" smtClean="0"/>
              <a:t>: 140 pc </a:t>
            </a:r>
            <a:r>
              <a:rPr lang="en-US" baseline="0" dirty="0" smtClean="0">
                <a:sym typeface="Wingdings"/>
              </a:rPr>
              <a:t> 17:00 LST</a:t>
            </a:r>
          </a:p>
          <a:p>
            <a:r>
              <a:rPr lang="en-US" baseline="0" dirty="0" smtClean="0">
                <a:sym typeface="Wingdings"/>
              </a:rPr>
              <a:t>-</a:t>
            </a:r>
            <a:r>
              <a:rPr lang="en-US" baseline="0" dirty="0" err="1" smtClean="0">
                <a:sym typeface="Wingdings"/>
              </a:rPr>
              <a:t>Cepheus</a:t>
            </a:r>
            <a:r>
              <a:rPr lang="en-US" baseline="0" dirty="0" smtClean="0">
                <a:sym typeface="Wingdings"/>
              </a:rPr>
              <a:t> (L1157): 250 pc  22:00 LST</a:t>
            </a:r>
          </a:p>
          <a:p>
            <a:r>
              <a:rPr lang="en-US" baseline="0" dirty="0" smtClean="0">
                <a:sym typeface="Wingdings"/>
              </a:rPr>
              <a:t>-Isolated (B335, Bok globule): 250 pc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37588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NEARBY SF regions: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-Perseus (NGC 1333, L1448, SVS13): 235 pc (masers in SVS13) </a:t>
            </a:r>
            <a:r>
              <a:rPr lang="en-US" baseline="0" dirty="0" smtClean="0">
                <a:sym typeface="Wingdings"/>
              </a:rPr>
              <a:t> 03:30 LST</a:t>
            </a:r>
            <a:endParaRPr lang="en-US" baseline="0" dirty="0" smtClean="0"/>
          </a:p>
          <a:p>
            <a:r>
              <a:rPr lang="en-US" baseline="0" dirty="0" smtClean="0"/>
              <a:t>-Taurus (DG Tau, L1527): 140 pc </a:t>
            </a:r>
            <a:r>
              <a:rPr lang="en-US" baseline="0" dirty="0" smtClean="0">
                <a:sym typeface="Wingdings"/>
              </a:rPr>
              <a:t></a:t>
            </a:r>
            <a:r>
              <a:rPr lang="en-US" baseline="0" dirty="0" smtClean="0"/>
              <a:t> 04:30 LST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-Orion: 400 pc </a:t>
            </a:r>
            <a:r>
              <a:rPr lang="en-US" baseline="0" dirty="0" smtClean="0">
                <a:sym typeface="Wingdings"/>
              </a:rPr>
              <a:t> 05:30 LST</a:t>
            </a: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-</a:t>
            </a:r>
            <a:r>
              <a:rPr lang="en-US" baseline="0" dirty="0" err="1" smtClean="0"/>
              <a:t>Serpens</a:t>
            </a:r>
            <a:r>
              <a:rPr lang="en-US" baseline="0" dirty="0" smtClean="0"/>
              <a:t>: 415  pc </a:t>
            </a:r>
            <a:r>
              <a:rPr lang="en-US" baseline="0" dirty="0" smtClean="0">
                <a:sym typeface="Wingdings"/>
              </a:rPr>
              <a:t> 18:30 LST</a:t>
            </a:r>
            <a:endParaRPr lang="en-US" baseline="0" dirty="0" smtClean="0"/>
          </a:p>
          <a:p>
            <a:r>
              <a:rPr lang="en-US" baseline="0" dirty="0" smtClean="0"/>
              <a:t>-</a:t>
            </a:r>
            <a:r>
              <a:rPr lang="en-US" baseline="0" dirty="0" err="1" smtClean="0"/>
              <a:t>Ophiuchus</a:t>
            </a:r>
            <a:r>
              <a:rPr lang="en-US" baseline="0" dirty="0" smtClean="0"/>
              <a:t>: 140 pc </a:t>
            </a:r>
            <a:r>
              <a:rPr lang="en-US" baseline="0" dirty="0" smtClean="0">
                <a:sym typeface="Wingdings"/>
              </a:rPr>
              <a:t> 17:00 LST</a:t>
            </a:r>
          </a:p>
          <a:p>
            <a:r>
              <a:rPr lang="en-US" baseline="0" dirty="0" smtClean="0">
                <a:sym typeface="Wingdings"/>
              </a:rPr>
              <a:t>-</a:t>
            </a:r>
            <a:r>
              <a:rPr lang="en-US" baseline="0" dirty="0" err="1" smtClean="0">
                <a:sym typeface="Wingdings"/>
              </a:rPr>
              <a:t>Cepheus</a:t>
            </a:r>
            <a:r>
              <a:rPr lang="en-US" baseline="0" dirty="0" smtClean="0">
                <a:sym typeface="Wingdings"/>
              </a:rPr>
              <a:t> (L1157): 250 pc  22:00 LST</a:t>
            </a:r>
          </a:p>
          <a:p>
            <a:r>
              <a:rPr lang="en-US" baseline="0" dirty="0" smtClean="0">
                <a:sym typeface="Wingdings"/>
              </a:rPr>
              <a:t>-Isolated (B335, Bok globule): 250 pc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12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3758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Other TADPOL</a:t>
            </a:r>
            <a:r>
              <a:rPr lang="en-US" baseline="0" dirty="0" smtClean="0"/>
              <a:t> future possibilities:</a:t>
            </a:r>
          </a:p>
          <a:p>
            <a:endParaRPr lang="en-US" baseline="0" dirty="0" smtClean="0"/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Intrinsic modeling of B-fields in cores (Fiege)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Constraints</a:t>
            </a:r>
            <a:r>
              <a:rPr lang="en-US" baseline="0" dirty="0" smtClean="0"/>
              <a:t> on B-fields in </a:t>
            </a:r>
            <a:r>
              <a:rPr lang="en-US" baseline="0" dirty="0" err="1" smtClean="0"/>
              <a:t>protoplanetary</a:t>
            </a:r>
            <a:r>
              <a:rPr lang="en-US" baseline="0" dirty="0" smtClean="0"/>
              <a:t> disks (Hughes)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Turbulence power spectra (Houde)</a:t>
            </a:r>
          </a:p>
          <a:p>
            <a:pPr marL="0" marR="0" lvl="1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Larger scale background-star maps (</a:t>
            </a:r>
            <a:r>
              <a:rPr lang="en-US" baseline="0" dirty="0" err="1" smtClean="0"/>
              <a:t>Mimir</a:t>
            </a:r>
            <a:r>
              <a:rPr lang="en-US" baseline="0" dirty="0" smtClean="0"/>
              <a:t>, Jameson/Pillai/Clemens)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45F2AA-B5A4-7449-839F-AA73737B848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361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3647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493284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5906750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77459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2768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086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51464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25958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49724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03565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885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64428960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9989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47890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8515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981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82786306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6707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2790733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31016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86533459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90665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7660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785332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6178653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6780193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39012975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46426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1283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6835197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0147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9313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614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78591370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605079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5441372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8929028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48013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75085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64729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292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715410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401928377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8003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022855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35449591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128789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858774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30678517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7717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80446895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19393591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5464684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0"/>
            <a:ext cx="7848600" cy="1927225"/>
          </a:xfrm>
        </p:spPr>
        <p:txBody>
          <a:bodyPr anchor="b">
            <a:noAutofit/>
          </a:bodyPr>
          <a:lstStyle>
            <a:lvl1pPr>
              <a:defRPr sz="540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05200"/>
            <a:ext cx="6400800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432C8-69A7-458B-9684-2BFA64B3194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85800" y="3398520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81101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6A3A3-94A6-4E5B-AF39-173ACA3E61CC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189263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85806906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2362200"/>
            <a:ext cx="77724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626864"/>
            <a:ext cx="77724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3D019-A32C-4EAD-B8E6-DBDA699692FD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731520" y="4599432"/>
            <a:ext cx="78486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54492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73352"/>
            <a:ext cx="4038600" cy="47183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BA98F-560C-4997-81C4-81D4D9187EAB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88042956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4880" y="1676400"/>
            <a:ext cx="393192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4880" y="2438400"/>
            <a:ext cx="39319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0972B2-CA5C-437D-87D0-8081271A9E4B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2217817" y="4045823"/>
            <a:ext cx="4709160" cy="794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77221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D4847-11EF-4466-A8AD-85CDB7B4911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316649358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96328885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948499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9317630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C057FC-95B6-4D89-AFDA-ABA33EE921E5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40855684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09600"/>
            <a:ext cx="2057400" cy="5867400"/>
          </a:xfrm>
        </p:spPr>
        <p:txBody>
          <a:bodyPr vert="eaVert" anchor="b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60198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549AC-EB31-477F-92A9-B1988E232878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404475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8457A-3AB9-4880-8A0C-9F8524491207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408509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080"/>
            <a:ext cx="2139696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71800" y="792080"/>
            <a:ext cx="5715000" cy="55778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130552"/>
            <a:ext cx="2139696" cy="424361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976D3-5B7F-4300-ABED-C91F1B2AE209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-13116" y="3580206"/>
            <a:ext cx="557784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033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58610" y="838201"/>
            <a:ext cx="590439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133600"/>
            <a:ext cx="2139696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C1E59-17DD-41CE-97CA-624A472382D4}" type="datetime2">
              <a:rPr lang="en-US" smtClean="0">
                <a:latin typeface="Garamond"/>
              </a:rPr>
              <a:pPr/>
              <a:t>Tuesday, September 10, 13</a:t>
            </a:fld>
            <a:endParaRPr lang="en-US">
              <a:latin typeface="Garamond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r"/>
            <a:endParaRPr lang="en-US" dirty="0">
              <a:latin typeface="Garamond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FEC368-1D7A-4F81-ABF6-AE0E36BAF64C}" type="slidenum">
              <a:rPr lang="en-US" smtClean="0">
                <a:latin typeface="Garamond"/>
              </a:rPr>
              <a:pPr/>
              <a:t>‹#›</a:t>
            </a:fld>
            <a:endParaRPr lang="en-US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619205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7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8.xml"/><Relationship Id="rId12" Type="http://schemas.openxmlformats.org/officeDocument/2006/relationships/theme" Target="../theme/theme6.xml"/><Relationship Id="rId1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9.xml"/><Relationship Id="rId3" Type="http://schemas.openxmlformats.org/officeDocument/2006/relationships/slideLayout" Target="../slideLayouts/slideLayout60.xml"/><Relationship Id="rId4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5.xml"/><Relationship Id="rId9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pPr defTabSz="914400"/>
            <a:fld id="{A80CB818-7379-467D-8E76-EF9D9074A26C}" type="datetime2">
              <a:rPr lang="en-US" smtClean="0">
                <a:latin typeface="Garamond"/>
              </a:rPr>
              <a:pPr defTabSz="914400"/>
              <a:t>Tuesday, September 10, 13</a:t>
            </a:fld>
            <a:endParaRPr lang="en-US" dirty="0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 defTabSz="914400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pPr defTabSz="914400"/>
            <a:fld id="{0CFEC368-1D7A-4F81-ABF6-AE0E36BAF64C}" type="slidenum">
              <a:rPr lang="en-US" smtClean="0">
                <a:latin typeface="Garamond"/>
              </a:rPr>
              <a:pPr defTabSz="914400"/>
              <a:t>‹#›</a:t>
            </a:fld>
            <a:endParaRPr lang="en-US" dirty="0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828730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aramond"/>
                <a:cs typeface="Garamond"/>
              </a:defRPr>
            </a:lvl1pPr>
          </a:lstStyle>
          <a:p>
            <a:fld id="{0E8F8207-4564-7144-8C07-C1DC356AD7F6}" type="datetimeFigureOut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9/10/13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aramond"/>
                <a:cs typeface="Garamond"/>
              </a:defRPr>
            </a:lvl1pPr>
          </a:lstStyle>
          <a:p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aramond"/>
                <a:cs typeface="Garamond"/>
              </a:defRPr>
            </a:lvl1pPr>
          </a:lstStyle>
          <a:p>
            <a:fld id="{E6413A05-A862-1442-AE2A-C3EEF9C1620F}" type="slidenum">
              <a:rPr lang="en-US" smtClean="0">
                <a:solidFill>
                  <a:prstClr val="white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white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66314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Garamond"/>
          <a:ea typeface="+mj-ea"/>
          <a:cs typeface="Garamond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aramond"/>
          <a:ea typeface="+mn-ea"/>
          <a:cs typeface="Garamond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aramond"/>
          <a:ea typeface="+mn-ea"/>
          <a:cs typeface="Garamond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aramond"/>
          <a:ea typeface="+mn-ea"/>
          <a:cs typeface="Garamond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aramond"/>
          <a:ea typeface="+mn-ea"/>
          <a:cs typeface="Garamond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aramond"/>
          <a:ea typeface="+mn-ea"/>
          <a:cs typeface="Garamond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pPr defTabSz="914400"/>
            <a:fld id="{A80CB818-7379-467D-8E76-EF9D9074A26C}" type="datetime2">
              <a:rPr lang="en-US" smtClean="0">
                <a:latin typeface="Garamond"/>
              </a:rPr>
              <a:pPr defTabSz="914400"/>
              <a:t>Tuesday, September 10, 13</a:t>
            </a:fld>
            <a:endParaRPr lang="en-US" dirty="0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 defTabSz="914400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pPr defTabSz="914400"/>
            <a:fld id="{0CFEC368-1D7A-4F81-ABF6-AE0E36BAF64C}" type="slidenum">
              <a:rPr lang="en-US" smtClean="0">
                <a:latin typeface="Garamond"/>
              </a:rPr>
              <a:pPr defTabSz="914400"/>
              <a:t>‹#›</a:t>
            </a:fld>
            <a:endParaRPr lang="en-US" dirty="0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881197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716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pPr defTabSz="914400"/>
            <a:fld id="{A80CB818-7379-467D-8E76-EF9D9074A26C}" type="datetime2">
              <a:rPr lang="en-US" smtClean="0">
                <a:latin typeface="Garamond"/>
              </a:rPr>
              <a:pPr defTabSz="914400"/>
              <a:t>Tuesday, September 10, 13</a:t>
            </a:fld>
            <a:endParaRPr lang="en-US" dirty="0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 defTabSz="914400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pPr defTabSz="914400"/>
            <a:fld id="{0CFEC368-1D7A-4F81-ABF6-AE0E36BAF64C}" type="slidenum">
              <a:rPr lang="en-US" smtClean="0">
                <a:latin typeface="Garamond"/>
              </a:rPr>
              <a:pPr defTabSz="914400"/>
              <a:t>‹#›</a:t>
            </a:fld>
            <a:endParaRPr lang="en-US" dirty="0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507549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1" r:id="rId1"/>
    <p:sldLayoutId id="2147483712" r:id="rId2"/>
    <p:sldLayoutId id="2147483713" r:id="rId3"/>
    <p:sldLayoutId id="2147483714" r:id="rId4"/>
    <p:sldLayoutId id="2147483715" r:id="rId5"/>
    <p:sldLayoutId id="2147483716" r:id="rId6"/>
    <p:sldLayoutId id="2147483717" r:id="rId7"/>
    <p:sldLayoutId id="2147483718" r:id="rId8"/>
    <p:sldLayoutId id="2147483719" r:id="rId9"/>
    <p:sldLayoutId id="2147483720" r:id="rId10"/>
    <p:sldLayoutId id="214748372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18288"/>
            <a:ext cx="28956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pPr defTabSz="914400"/>
            <a:fld id="{A80CB818-7379-467D-8E76-EF9D9074A26C}" type="datetime2">
              <a:rPr lang="en-US" smtClean="0">
                <a:latin typeface="Garamond"/>
              </a:rPr>
              <a:pPr defTabSz="914400"/>
              <a:t>Tuesday, September 10, 13</a:t>
            </a:fld>
            <a:endParaRPr lang="en-US" dirty="0">
              <a:latin typeface="Garamon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29000" y="18288"/>
            <a:ext cx="4114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FFFF"/>
                </a:solidFill>
              </a:defRPr>
            </a:lvl1pPr>
          </a:lstStyle>
          <a:p>
            <a:pPr algn="r" defTabSz="914400"/>
            <a:endParaRPr lang="en-US" dirty="0">
              <a:latin typeface="Garamond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00" y="18288"/>
            <a:ext cx="1066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pPr defTabSz="914400"/>
            <a:fld id="{0CFEC368-1D7A-4F81-ABF6-AE0E36BAF64C}" type="slidenum">
              <a:rPr lang="en-US" smtClean="0">
                <a:latin typeface="Garamond"/>
              </a:rPr>
              <a:pPr defTabSz="914400"/>
              <a:t>‹#›</a:t>
            </a:fld>
            <a:endParaRPr lang="en-US" dirty="0"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401528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image" Target="../media/image34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image" Target="../media/image2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6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7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9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40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42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079648"/>
            <a:ext cx="9144000" cy="1927225"/>
          </a:xfrm>
        </p:spPr>
        <p:txBody>
          <a:bodyPr/>
          <a:lstStyle/>
          <a:p>
            <a:pPr algn="ctr"/>
            <a:r>
              <a:rPr lang="en-US" sz="5100" dirty="0" err="1" smtClean="0">
                <a:solidFill>
                  <a:schemeClr val="tx1"/>
                </a:solidFill>
              </a:rPr>
              <a:t>Protostellar</a:t>
            </a:r>
            <a:r>
              <a:rPr lang="en-US" sz="5100" dirty="0" smtClean="0">
                <a:solidFill>
                  <a:schemeClr val="tx1"/>
                </a:solidFill>
              </a:rPr>
              <a:t> polarization with CARMA</a:t>
            </a:r>
            <a:r>
              <a:rPr lang="en-US" sz="5500" dirty="0" smtClean="0"/>
              <a:t/>
            </a:r>
            <a:br>
              <a:rPr lang="en-US" sz="5500" dirty="0" smtClean="0"/>
            </a:br>
            <a:r>
              <a:rPr lang="en-US" sz="4000" dirty="0" smtClean="0"/>
              <a:t>Greatest hits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3496788"/>
            <a:ext cx="7020419" cy="3172656"/>
          </a:xfrm>
        </p:spPr>
        <p:txBody>
          <a:bodyPr>
            <a:normAutofit fontScale="92500" lnSpcReduction="20000"/>
          </a:bodyPr>
          <a:lstStyle/>
          <a:p>
            <a:r>
              <a:rPr lang="en-US" sz="4000" b="1" dirty="0"/>
              <a:t>Chat Hull</a:t>
            </a:r>
          </a:p>
          <a:p>
            <a:r>
              <a:rPr lang="en-US" sz="3100" dirty="0"/>
              <a:t>University of California, </a:t>
            </a:r>
            <a:r>
              <a:rPr lang="en-US" sz="3100" dirty="0" smtClean="0"/>
              <a:t>Berkeley</a:t>
            </a:r>
            <a:endParaRPr lang="en-US" sz="3100" dirty="0"/>
          </a:p>
          <a:p>
            <a:r>
              <a:rPr lang="en-US" dirty="0"/>
              <a:t>Radio Astronomy Laboratory</a:t>
            </a:r>
          </a:p>
          <a:p>
            <a:endParaRPr lang="en-US" sz="1200" dirty="0" smtClean="0"/>
          </a:p>
          <a:p>
            <a:r>
              <a:rPr lang="en-US" sz="2800" dirty="0" smtClean="0"/>
              <a:t>10 September 2013</a:t>
            </a:r>
            <a:endParaRPr lang="en-US" sz="2800" dirty="0"/>
          </a:p>
          <a:p>
            <a:endParaRPr lang="en-US" sz="1200" dirty="0" smtClean="0"/>
          </a:p>
          <a:p>
            <a:r>
              <a:rPr lang="en-US" dirty="0" smtClean="0"/>
              <a:t>Seminar</a:t>
            </a:r>
          </a:p>
          <a:p>
            <a:r>
              <a:rPr lang="en-US" dirty="0" smtClean="0"/>
              <a:t>ICN, UNAM – Mexico City Campus</a:t>
            </a:r>
          </a:p>
          <a:p>
            <a:r>
              <a:rPr lang="en-US" dirty="0" err="1" smtClean="0"/>
              <a:t>Coyoacán</a:t>
            </a:r>
            <a:r>
              <a:rPr lang="en-US" dirty="0" smtClean="0"/>
              <a:t>, Distrito Federal, México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18191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D2533C"/>
                </a:solidFill>
                <a:latin typeface="Garamond"/>
              </a:rPr>
              <a:t>TADPOL results</a:t>
            </a:r>
            <a:endParaRPr lang="en-US" dirty="0">
              <a:solidFill>
                <a:srgbClr val="D2533C"/>
              </a:solidFill>
              <a:latin typeface="Garamond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090" y="1772048"/>
            <a:ext cx="4618650" cy="46186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99441" y="1375762"/>
            <a:ext cx="2864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000000"/>
                </a:solidFill>
                <a:latin typeface="Garamond"/>
                <a:cs typeface="Garamond"/>
              </a:rPr>
              <a:t>NGC 1333-IRAS 4A</a:t>
            </a:r>
            <a:endParaRPr lang="en-US" sz="24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2160" y="1772048"/>
            <a:ext cx="4618649" cy="461864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283093" y="1375762"/>
            <a:ext cx="2955635" cy="466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>
                <a:solidFill>
                  <a:srgbClr val="000000"/>
                </a:solidFill>
                <a:cs typeface="Garamond"/>
              </a:rPr>
              <a:t>NGC 1333-IRAS </a:t>
            </a:r>
            <a:r>
              <a:rPr lang="en-US" sz="2400" b="1" dirty="0" smtClean="0">
                <a:solidFill>
                  <a:srgbClr val="000000"/>
                </a:solidFill>
                <a:cs typeface="Garamond"/>
              </a:rPr>
              <a:t>4B</a:t>
            </a:r>
            <a:endParaRPr lang="en-US" sz="2400" b="1" dirty="0">
              <a:solidFill>
                <a:srgbClr val="000000"/>
              </a:solidFill>
              <a:cs typeface="Garamond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38556" y="6491704"/>
            <a:ext cx="600815" cy="400110"/>
            <a:chOff x="288642" y="6537884"/>
            <a:chExt cx="601527" cy="400110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288642" y="6541715"/>
              <a:ext cx="4745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10192" y="6537884"/>
              <a:ext cx="5799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en-US" sz="2000" b="1" dirty="0">
                  <a:solidFill>
                    <a:srgbClr val="000000"/>
                  </a:solidFill>
                  <a:latin typeface="Garamond"/>
                  <a:cs typeface="Garamond"/>
                </a:rPr>
                <a:t>2</a:t>
              </a:r>
              <a:r>
                <a:rPr lang="en-US" sz="2000" b="1" dirty="0" smtClean="0">
                  <a:solidFill>
                    <a:srgbClr val="000000"/>
                  </a:solidFill>
                  <a:latin typeface="Garamond"/>
                  <a:cs typeface="Garamond"/>
                </a:rPr>
                <a:t>″</a:t>
              </a:r>
              <a:endParaRPr lang="en-US" sz="2000" b="1" dirty="0">
                <a:solidFill>
                  <a:srgbClr val="000000"/>
                </a:solidFill>
                <a:latin typeface="Garamond"/>
                <a:cs typeface="Garamond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762381" y="6487148"/>
            <a:ext cx="600046" cy="400110"/>
            <a:chOff x="207827" y="6537884"/>
            <a:chExt cx="682342" cy="40011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207827" y="6541715"/>
              <a:ext cx="601527" cy="455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207827" y="6537884"/>
              <a:ext cx="6823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 defTabSz="914400"/>
              <a:r>
                <a:rPr lang="en-US" sz="2000" b="1" dirty="0" smtClean="0">
                  <a:solidFill>
                    <a:srgbClr val="000000"/>
                  </a:solidFill>
                  <a:latin typeface="Garamond"/>
                  <a:cs typeface="Garamond"/>
                </a:rPr>
                <a:t>2″</a:t>
              </a:r>
              <a:endParaRPr lang="en-US" sz="2000" b="1" dirty="0">
                <a:solidFill>
                  <a:srgbClr val="000000"/>
                </a:solidFill>
                <a:latin typeface="Garamond"/>
                <a:cs typeface="Garamond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7411050" y="1924162"/>
            <a:ext cx="759285" cy="466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000000"/>
                </a:solidFill>
                <a:cs typeface="Garamond"/>
              </a:rPr>
              <a:t>4B</a:t>
            </a:r>
            <a:endParaRPr lang="en-US" sz="2400" b="1" dirty="0">
              <a:solidFill>
                <a:srgbClr val="000000"/>
              </a:solidFill>
              <a:cs typeface="Garamond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291359" y="3036117"/>
            <a:ext cx="759285" cy="466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000000"/>
                </a:solidFill>
                <a:cs typeface="Garamond"/>
              </a:rPr>
              <a:t>4B2</a:t>
            </a:r>
            <a:endParaRPr lang="en-US" sz="2400" b="1" dirty="0">
              <a:solidFill>
                <a:srgbClr val="000000"/>
              </a:solidFill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145352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>
                <a:solidFill>
                  <a:srgbClr val="D2533C"/>
                </a:solidFill>
                <a:latin typeface="Garamond"/>
              </a:rPr>
              <a:t>TADPOL results</a:t>
            </a:r>
            <a:endParaRPr lang="en-US" dirty="0">
              <a:solidFill>
                <a:srgbClr val="D2533C"/>
              </a:solidFill>
              <a:latin typeface="Garamond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99441" y="1375762"/>
            <a:ext cx="28645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000000"/>
                </a:solidFill>
                <a:latin typeface="Garamond"/>
                <a:cs typeface="Garamond"/>
              </a:rPr>
              <a:t>L1527</a:t>
            </a:r>
            <a:endParaRPr lang="en-US" sz="24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42574" y="1778646"/>
            <a:ext cx="4626862" cy="462686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283093" y="1375762"/>
            <a:ext cx="2955635" cy="4665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000000"/>
                </a:solidFill>
                <a:latin typeface="Garamond"/>
                <a:cs typeface="Garamond"/>
              </a:rPr>
              <a:t>NGC 1333-IRAS 2A</a:t>
            </a:r>
            <a:endParaRPr lang="en-US" sz="24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19937" y="6491704"/>
            <a:ext cx="578080" cy="400110"/>
            <a:chOff x="216566" y="6537884"/>
            <a:chExt cx="673604" cy="400110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288642" y="6541715"/>
              <a:ext cx="4745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216566" y="6537884"/>
              <a:ext cx="67360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en-US" sz="2000" b="1" dirty="0">
                  <a:solidFill>
                    <a:srgbClr val="000000"/>
                  </a:solidFill>
                  <a:latin typeface="Garamond"/>
                  <a:cs typeface="Garamond"/>
                </a:rPr>
                <a:t>2</a:t>
              </a:r>
              <a:r>
                <a:rPr lang="en-US" sz="2000" b="1" dirty="0" smtClean="0">
                  <a:solidFill>
                    <a:srgbClr val="000000"/>
                  </a:solidFill>
                  <a:latin typeface="Garamond"/>
                  <a:cs typeface="Garamond"/>
                </a:rPr>
                <a:t>″</a:t>
              </a:r>
              <a:endParaRPr lang="en-US" sz="2000" b="1" dirty="0">
                <a:solidFill>
                  <a:srgbClr val="000000"/>
                </a:solidFill>
                <a:latin typeface="Garamond"/>
                <a:cs typeface="Garamond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795713" y="6491704"/>
            <a:ext cx="710540" cy="400110"/>
            <a:chOff x="288642" y="6537884"/>
            <a:chExt cx="601527" cy="400110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288642" y="6541715"/>
              <a:ext cx="4745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310192" y="6537884"/>
              <a:ext cx="5799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en-US" sz="2000" b="1" dirty="0" smtClean="0">
                  <a:solidFill>
                    <a:srgbClr val="000000"/>
                  </a:solidFill>
                  <a:latin typeface="Garamond"/>
                  <a:cs typeface="Garamond"/>
                </a:rPr>
                <a:t>3″</a:t>
              </a:r>
              <a:endParaRPr lang="en-US" sz="2000" b="1" dirty="0">
                <a:solidFill>
                  <a:srgbClr val="000000"/>
                </a:solidFill>
                <a:latin typeface="Garamond"/>
                <a:cs typeface="Garamond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633" y="1778646"/>
            <a:ext cx="4624510" cy="462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824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910" y="194744"/>
            <a:ext cx="8229600" cy="990600"/>
          </a:xfrm>
        </p:spPr>
        <p:txBody>
          <a:bodyPr/>
          <a:lstStyle/>
          <a:p>
            <a:r>
              <a:rPr lang="en-US" dirty="0" smtClean="0"/>
              <a:t>TADPOL results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157" y="1016682"/>
            <a:ext cx="5729948" cy="572994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665617" y="1223435"/>
            <a:ext cx="2647449" cy="605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err="1">
                <a:solidFill>
                  <a:srgbClr val="000000"/>
                </a:solidFill>
                <a:latin typeface="Garamond"/>
                <a:cs typeface="Garamond"/>
              </a:rPr>
              <a:t>Ser-emb</a:t>
            </a:r>
            <a:r>
              <a:rPr lang="en-US" sz="2400" b="1" dirty="0">
                <a:solidFill>
                  <a:srgbClr val="000000"/>
                </a:solidFill>
                <a:latin typeface="Garamond"/>
                <a:cs typeface="Garamond"/>
              </a:rPr>
              <a:t> </a:t>
            </a:r>
            <a:r>
              <a:rPr lang="en-US" sz="2400" b="1" dirty="0" smtClean="0">
                <a:solidFill>
                  <a:srgbClr val="000000"/>
                </a:solidFill>
                <a:latin typeface="Garamond"/>
                <a:cs typeface="Garamond"/>
              </a:rPr>
              <a:t>8</a:t>
            </a:r>
            <a:endParaRPr lang="en-US" sz="24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grpSp>
        <p:nvGrpSpPr>
          <p:cNvPr id="6" name="Group 5"/>
          <p:cNvGrpSpPr/>
          <p:nvPr/>
        </p:nvGrpSpPr>
        <p:grpSpPr>
          <a:xfrm rot="5400000">
            <a:off x="1112341" y="6125589"/>
            <a:ext cx="505263" cy="551859"/>
            <a:chOff x="288642" y="6448293"/>
            <a:chExt cx="534547" cy="579291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288642" y="6541715"/>
              <a:ext cx="4745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 rot="16200000">
              <a:off x="321893" y="6526289"/>
              <a:ext cx="579291" cy="423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en-US" sz="2000" b="1" dirty="0" smtClean="0">
                  <a:solidFill>
                    <a:srgbClr val="000000"/>
                  </a:solidFill>
                  <a:latin typeface="Garamond"/>
                  <a:cs typeface="Garamond"/>
                </a:rPr>
                <a:t>3″</a:t>
              </a:r>
              <a:endParaRPr lang="en-US" sz="2000" b="1" dirty="0">
                <a:solidFill>
                  <a:srgbClr val="000000"/>
                </a:solidFill>
                <a:latin typeface="Garamond"/>
                <a:cs typeface="Garamon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1115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3279" y="390515"/>
            <a:ext cx="7419063" cy="5755816"/>
            <a:chOff x="-103715" y="308876"/>
            <a:chExt cx="7419063" cy="575581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61" b="5407"/>
            <a:stretch/>
          </p:blipFill>
          <p:spPr>
            <a:xfrm>
              <a:off x="321869" y="655573"/>
              <a:ext cx="6993479" cy="5367352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 rot="16200000">
              <a:off x="-2766179" y="2971340"/>
              <a:ext cx="575581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en-US" sz="2200" b="1" dirty="0" smtClean="0">
                  <a:solidFill>
                    <a:srgbClr val="292934"/>
                  </a:solidFill>
                  <a:latin typeface="Garamond"/>
                </a:rPr>
                <a:t>CDF</a:t>
              </a:r>
              <a:endParaRPr lang="en-US" sz="2200" b="1" dirty="0">
                <a:solidFill>
                  <a:srgbClr val="292934"/>
                </a:solidFill>
                <a:latin typeface="Garamond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043" y="313088"/>
            <a:ext cx="8229600" cy="990600"/>
          </a:xfrm>
        </p:spPr>
        <p:txBody>
          <a:bodyPr/>
          <a:lstStyle/>
          <a:p>
            <a:r>
              <a:rPr lang="en-US" dirty="0" smtClean="0"/>
              <a:t>Outflow vs. B-field: distribution</a:t>
            </a:r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5349363" y="700668"/>
            <a:ext cx="3768340" cy="923330"/>
            <a:chOff x="5349363" y="700668"/>
            <a:chExt cx="3768340" cy="923330"/>
          </a:xfrm>
        </p:grpSpPr>
        <p:sp>
          <p:nvSpPr>
            <p:cNvPr id="5" name="TextBox 4"/>
            <p:cNvSpPr txBox="1"/>
            <p:nvPr/>
          </p:nvSpPr>
          <p:spPr>
            <a:xfrm>
              <a:off x="6732925" y="700668"/>
              <a:ext cx="238477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b="1" dirty="0" smtClean="0">
                  <a:solidFill>
                    <a:srgbClr val="292934"/>
                  </a:solidFill>
                  <a:latin typeface="Garamond"/>
                </a:rPr>
                <a:t>Simulation:</a:t>
              </a:r>
              <a:r>
                <a:rPr lang="en-US" dirty="0" smtClean="0">
                  <a:solidFill>
                    <a:srgbClr val="292934"/>
                  </a:solidFill>
                  <a:latin typeface="Garamond"/>
                </a:rPr>
                <a:t> outflows &amp; B-fields aligned within a 20º cone (tightly aligned)</a:t>
              </a:r>
              <a:endParaRPr lang="en-US" dirty="0">
                <a:solidFill>
                  <a:srgbClr val="292934"/>
                </a:solidFill>
                <a:latin typeface="Garamond"/>
              </a:endParaRPr>
            </a:p>
          </p:txBody>
        </p:sp>
        <p:cxnSp>
          <p:nvCxnSpPr>
            <p:cNvPr id="9" name="Straight Arrow Connector 8"/>
            <p:cNvCxnSpPr/>
            <p:nvPr/>
          </p:nvCxnSpPr>
          <p:spPr>
            <a:xfrm flipH="1">
              <a:off x="5349363" y="914400"/>
              <a:ext cx="1403882" cy="528682"/>
            </a:xfrm>
            <a:prstGeom prst="straightConnector1">
              <a:avLst/>
            </a:prstGeom>
            <a:ln w="12700" cmpd="sng">
              <a:solidFill>
                <a:srgbClr val="152BC3"/>
              </a:solidFill>
              <a:tailEnd type="stealth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5415280" y="2085108"/>
            <a:ext cx="3702423" cy="923330"/>
            <a:chOff x="5415280" y="2247668"/>
            <a:chExt cx="3702423" cy="923330"/>
          </a:xfrm>
        </p:grpSpPr>
        <p:cxnSp>
          <p:nvCxnSpPr>
            <p:cNvPr id="15" name="Straight Arrow Connector 14"/>
            <p:cNvCxnSpPr/>
            <p:nvPr/>
          </p:nvCxnSpPr>
          <p:spPr>
            <a:xfrm flipH="1" flipV="1">
              <a:off x="5415280" y="2479040"/>
              <a:ext cx="1280274" cy="81162"/>
            </a:xfrm>
            <a:prstGeom prst="straightConnector1">
              <a:avLst/>
            </a:prstGeom>
            <a:ln w="12700" cmpd="sng">
              <a:solidFill>
                <a:srgbClr val="152BC3"/>
              </a:solidFill>
              <a:tailEnd type="stealth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6732925" y="2247668"/>
              <a:ext cx="238477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b="1" dirty="0" smtClean="0">
                  <a:solidFill>
                    <a:srgbClr val="292934"/>
                  </a:solidFill>
                  <a:latin typeface="Garamond"/>
                </a:rPr>
                <a:t>Simulation:</a:t>
              </a:r>
              <a:r>
                <a:rPr lang="en-US" dirty="0" smtClean="0">
                  <a:solidFill>
                    <a:srgbClr val="292934"/>
                  </a:solidFill>
                  <a:latin typeface="Garamond"/>
                </a:rPr>
                <a:t> outflows &amp; B-fields are randomly oriented</a:t>
              </a:r>
              <a:endParaRPr lang="en-US" dirty="0">
                <a:solidFill>
                  <a:srgbClr val="292934"/>
                </a:solidFill>
                <a:latin typeface="Garamond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6762044" y="4676473"/>
            <a:ext cx="238477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b="1" dirty="0" smtClean="0">
                <a:solidFill>
                  <a:srgbClr val="292934"/>
                </a:solidFill>
                <a:latin typeface="Garamond"/>
              </a:rPr>
              <a:t>KS-test results:</a:t>
            </a:r>
          </a:p>
          <a:p>
            <a:pPr marL="285750" indent="-285750" defTabSz="914400">
              <a:buFont typeface="Arial"/>
              <a:buChar char="•"/>
            </a:pPr>
            <a:r>
              <a:rPr lang="en-US" dirty="0" smtClean="0">
                <a:solidFill>
                  <a:srgbClr val="292934"/>
                </a:solidFill>
                <a:latin typeface="Garamond"/>
              </a:rPr>
              <a:t>20º cone </a:t>
            </a:r>
            <a:r>
              <a:rPr lang="en-US" b="1" dirty="0" smtClean="0">
                <a:solidFill>
                  <a:srgbClr val="292934"/>
                </a:solidFill>
                <a:latin typeface="Garamond"/>
              </a:rPr>
              <a:t>ruled out </a:t>
            </a:r>
            <a:r>
              <a:rPr lang="en-US" dirty="0" smtClean="0">
                <a:solidFill>
                  <a:srgbClr val="292934"/>
                </a:solidFill>
                <a:latin typeface="Garamond"/>
              </a:rPr>
              <a:t>( p-value ~ 10</a:t>
            </a:r>
            <a:r>
              <a:rPr lang="en-US" baseline="30000" dirty="0" smtClean="0">
                <a:solidFill>
                  <a:srgbClr val="292934"/>
                </a:solidFill>
                <a:latin typeface="Garamond"/>
              </a:rPr>
              <a:t>-15 </a:t>
            </a:r>
            <a:r>
              <a:rPr lang="en-US" dirty="0" smtClean="0">
                <a:solidFill>
                  <a:srgbClr val="292934"/>
                </a:solidFill>
                <a:latin typeface="Garamond"/>
              </a:rPr>
              <a:t>)</a:t>
            </a:r>
          </a:p>
          <a:p>
            <a:pPr marL="285750" indent="-285750" defTabSz="914400">
              <a:buFont typeface="Arial"/>
              <a:buChar char="•"/>
            </a:pPr>
            <a:endParaRPr lang="en-US" sz="1000" dirty="0">
              <a:solidFill>
                <a:srgbClr val="292934"/>
              </a:solidFill>
              <a:latin typeface="Garamond"/>
            </a:endParaRPr>
          </a:p>
          <a:p>
            <a:pPr marL="285750" indent="-285750" defTabSz="914400">
              <a:buFont typeface="Arial"/>
              <a:buChar char="•"/>
            </a:pPr>
            <a:r>
              <a:rPr lang="en-US" dirty="0" smtClean="0">
                <a:solidFill>
                  <a:srgbClr val="292934"/>
                </a:solidFill>
                <a:latin typeface="Garamond"/>
              </a:rPr>
              <a:t>Misaligned ( 0.33 ) and random ( 0.33 ) cannot be ruled out</a:t>
            </a:r>
          </a:p>
          <a:p>
            <a:pPr defTabSz="914400"/>
            <a:r>
              <a:rPr lang="en-US" dirty="0">
                <a:solidFill>
                  <a:srgbClr val="292934"/>
                </a:solidFill>
                <a:latin typeface="Garamond"/>
              </a:rPr>
              <a:t>	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5329043" y="3210560"/>
            <a:ext cx="3794637" cy="1412434"/>
            <a:chOff x="5323066" y="488563"/>
            <a:chExt cx="3794637" cy="1412434"/>
          </a:xfrm>
        </p:grpSpPr>
        <p:sp>
          <p:nvSpPr>
            <p:cNvPr id="18" name="TextBox 17"/>
            <p:cNvSpPr txBox="1"/>
            <p:nvPr/>
          </p:nvSpPr>
          <p:spPr>
            <a:xfrm>
              <a:off x="6732925" y="700668"/>
              <a:ext cx="238477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b="1" dirty="0" smtClean="0">
                  <a:solidFill>
                    <a:srgbClr val="292934"/>
                  </a:solidFill>
                  <a:latin typeface="Garamond"/>
                </a:rPr>
                <a:t>Simulation:</a:t>
              </a:r>
              <a:r>
                <a:rPr lang="en-US" dirty="0" smtClean="0">
                  <a:solidFill>
                    <a:srgbClr val="292934"/>
                  </a:solidFill>
                  <a:latin typeface="Garamond"/>
                </a:rPr>
                <a:t> outflows &amp; B-fields aligned between 70–90º (preferentially misaligned)</a:t>
              </a:r>
              <a:endParaRPr lang="en-US" dirty="0">
                <a:solidFill>
                  <a:srgbClr val="292934"/>
                </a:solidFill>
                <a:latin typeface="Garamond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 flipV="1">
              <a:off x="5323066" y="488563"/>
              <a:ext cx="1409860" cy="507117"/>
            </a:xfrm>
            <a:prstGeom prst="straightConnector1">
              <a:avLst/>
            </a:prstGeom>
            <a:ln w="12700" cmpd="sng">
              <a:solidFill>
                <a:srgbClr val="152BC3"/>
              </a:solidFill>
              <a:tailEnd type="stealth" w="lg" len="me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/>
          <p:cNvSpPr txBox="1"/>
          <p:nvPr/>
        </p:nvSpPr>
        <p:spPr>
          <a:xfrm>
            <a:off x="3735205" y="5164381"/>
            <a:ext cx="325753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b="1" dirty="0" smtClean="0">
                <a:solidFill>
                  <a:srgbClr val="292934"/>
                </a:solidFill>
              </a:rPr>
              <a:t>Hull+ </a:t>
            </a:r>
            <a:r>
              <a:rPr lang="en-US" dirty="0" smtClean="0">
                <a:solidFill>
                  <a:srgbClr val="292934"/>
                </a:solidFill>
              </a:rPr>
              <a:t>2013a, ApJ, 768, 159</a:t>
            </a:r>
          </a:p>
          <a:p>
            <a:pPr algn="ctr" defTabSz="914400"/>
            <a:r>
              <a:rPr lang="en-US" sz="1500" dirty="0" smtClean="0">
                <a:solidFill>
                  <a:srgbClr val="292934"/>
                </a:solidFill>
              </a:rPr>
              <a:t>(plot updated Aug ‘13)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761741" y="6052486"/>
            <a:ext cx="4236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𝜽</a:t>
            </a:r>
            <a:r>
              <a:rPr lang="en-US" sz="2200" b="1" baseline="-25000" dirty="0" smtClean="0"/>
              <a:t>outflow</a:t>
            </a:r>
            <a:r>
              <a:rPr lang="en-US" sz="2200" b="1" dirty="0" smtClean="0"/>
              <a:t> </a:t>
            </a:r>
            <a:r>
              <a:rPr lang="en-US" sz="2200" b="1" dirty="0"/>
              <a:t>– </a:t>
            </a:r>
            <a:r>
              <a:rPr lang="en-US" sz="2200" b="1" dirty="0" smtClean="0"/>
              <a:t>𝜽</a:t>
            </a:r>
            <a:r>
              <a:rPr lang="en-US" sz="2200" b="1" baseline="-25000" dirty="0" smtClean="0"/>
              <a:t>B-field</a:t>
            </a:r>
            <a:r>
              <a:rPr lang="en-US" sz="2200" b="1" dirty="0" smtClean="0"/>
              <a:t> (</a:t>
            </a:r>
            <a:r>
              <a:rPr lang="en-US" sz="2200" b="1" dirty="0" err="1" smtClean="0"/>
              <a:t>deg</a:t>
            </a:r>
            <a:r>
              <a:rPr lang="en-US" sz="2200" b="1" dirty="0" smtClean="0"/>
              <a:t>)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42252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Multi-scale comparisons: B-fields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3908" y="1552100"/>
            <a:ext cx="3696744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0" b="1" dirty="0">
                <a:solidFill>
                  <a:schemeClr val="bg1">
                    <a:lumMod val="65000"/>
                  </a:schemeClr>
                </a:solidFill>
              </a:rPr>
              <a:t>&gt;</a:t>
            </a:r>
            <a:r>
              <a:rPr lang="en-US" sz="9000" b="1" dirty="0"/>
              <a:t> </a:t>
            </a:r>
            <a:r>
              <a:rPr lang="en-US" sz="9000" b="1" dirty="0" smtClean="0">
                <a:solidFill>
                  <a:srgbClr val="292934"/>
                </a:solidFill>
                <a:latin typeface="Garamond"/>
              </a:rPr>
              <a:t>1 pc</a:t>
            </a:r>
          </a:p>
          <a:p>
            <a:pPr algn="r"/>
            <a:endParaRPr lang="en-US" b="1" dirty="0">
              <a:solidFill>
                <a:srgbClr val="292934"/>
              </a:solidFill>
              <a:latin typeface="Garamond"/>
            </a:endParaRPr>
          </a:p>
          <a:p>
            <a:pPr algn="r"/>
            <a:r>
              <a:rPr lang="en-US" sz="6500" b="1" dirty="0" smtClean="0">
                <a:solidFill>
                  <a:srgbClr val="292934"/>
                </a:solidFill>
                <a:latin typeface="Garamond"/>
              </a:rPr>
              <a:t>0.1 pc</a:t>
            </a:r>
          </a:p>
          <a:p>
            <a:pPr algn="r"/>
            <a:endParaRPr lang="en-US" b="1" dirty="0">
              <a:solidFill>
                <a:srgbClr val="292934"/>
              </a:solidFill>
              <a:latin typeface="Garamond"/>
            </a:endParaRPr>
          </a:p>
          <a:p>
            <a:pPr algn="r"/>
            <a:r>
              <a:rPr lang="en-US" sz="4500" b="1" dirty="0" smtClean="0">
                <a:solidFill>
                  <a:schemeClr val="bg1">
                    <a:lumMod val="75000"/>
                  </a:schemeClr>
                </a:solidFill>
                <a:latin typeface="Garamond"/>
              </a:rPr>
              <a:t>1000 AU</a:t>
            </a:r>
          </a:p>
          <a:p>
            <a:pPr algn="r"/>
            <a:endParaRPr lang="en-US" b="1" dirty="0">
              <a:solidFill>
                <a:schemeClr val="bg1">
                  <a:lumMod val="75000"/>
                </a:schemeClr>
              </a:solidFill>
              <a:latin typeface="Garamond"/>
            </a:endParaRPr>
          </a:p>
          <a:p>
            <a:pPr algn="r"/>
            <a:r>
              <a:rPr lang="en-US" sz="3500" b="1" dirty="0" smtClean="0">
                <a:solidFill>
                  <a:schemeClr val="bg1">
                    <a:lumMod val="75000"/>
                  </a:schemeClr>
                </a:solidFill>
                <a:latin typeface="Garamond"/>
              </a:rPr>
              <a:t>100 AU</a:t>
            </a:r>
            <a:endParaRPr lang="en-US" sz="3500" b="1" dirty="0">
              <a:solidFill>
                <a:schemeClr val="bg1">
                  <a:lumMod val="75000"/>
                </a:schemeClr>
              </a:solidFill>
              <a:latin typeface="Garamond"/>
            </a:endParaRPr>
          </a:p>
        </p:txBody>
      </p:sp>
      <p:sp>
        <p:nvSpPr>
          <p:cNvPr id="9" name="Curved Left Arrow 8"/>
          <p:cNvSpPr/>
          <p:nvPr/>
        </p:nvSpPr>
        <p:spPr>
          <a:xfrm>
            <a:off x="3919231" y="2332076"/>
            <a:ext cx="930547" cy="1795589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98389" y="2912076"/>
            <a:ext cx="293205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 smtClean="0">
                <a:solidFill>
                  <a:srgbClr val="292934"/>
                </a:solidFill>
              </a:rPr>
              <a:t>CONSISTENT</a:t>
            </a:r>
          </a:p>
          <a:p>
            <a:pPr lvl="0"/>
            <a:endParaRPr lang="en-US" sz="1000" b="1" dirty="0">
              <a:solidFill>
                <a:srgbClr val="292934"/>
              </a:solidFill>
            </a:endParaRPr>
          </a:p>
          <a:p>
            <a:pPr defTabSz="914400"/>
            <a:r>
              <a:rPr lang="en-US" sz="2500" dirty="0" err="1" smtClean="0">
                <a:solidFill>
                  <a:srgbClr val="292934"/>
                </a:solidFill>
                <a:latin typeface="Garamond"/>
              </a:rPr>
              <a:t>Hua-bai</a:t>
            </a:r>
            <a:r>
              <a:rPr lang="en-US" sz="2500" dirty="0" smtClean="0">
                <a:solidFill>
                  <a:srgbClr val="292934"/>
                </a:solidFill>
                <a:latin typeface="Garamond"/>
              </a:rPr>
              <a:t> Li+ 2009</a:t>
            </a:r>
            <a:endParaRPr lang="en-US" sz="2500" dirty="0">
              <a:solidFill>
                <a:srgbClr val="292934"/>
              </a:solidFill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388076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Multi-scale comparisons: B-fields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130052" y="1552100"/>
            <a:ext cx="2690600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0" b="1" dirty="0" smtClean="0">
                <a:solidFill>
                  <a:srgbClr val="BFBFBF"/>
                </a:solidFill>
                <a:latin typeface="Garamond"/>
              </a:rPr>
              <a:t>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6500" b="1" dirty="0" smtClean="0">
                <a:latin typeface="Garamond"/>
              </a:rPr>
              <a:t>0.1 pc</a:t>
            </a:r>
          </a:p>
          <a:p>
            <a:pPr algn="r"/>
            <a:endParaRPr lang="en-US" b="1" dirty="0">
              <a:latin typeface="Garamond"/>
            </a:endParaRPr>
          </a:p>
          <a:p>
            <a:pPr algn="r"/>
            <a:r>
              <a:rPr lang="en-US" sz="4500" b="1" dirty="0" smtClean="0">
                <a:latin typeface="Garamond"/>
              </a:rPr>
              <a:t>1000 AU</a:t>
            </a:r>
          </a:p>
          <a:p>
            <a:pPr algn="r"/>
            <a:endParaRPr lang="en-US" b="1" dirty="0">
              <a:solidFill>
                <a:schemeClr val="bg1">
                  <a:lumMod val="75000"/>
                </a:schemeClr>
              </a:solidFill>
              <a:latin typeface="Garamond"/>
            </a:endParaRPr>
          </a:p>
          <a:p>
            <a:pPr algn="r"/>
            <a:r>
              <a:rPr lang="en-US" sz="3500" b="1" dirty="0" smtClean="0">
                <a:solidFill>
                  <a:schemeClr val="bg1">
                    <a:lumMod val="75000"/>
                  </a:schemeClr>
                </a:solidFill>
                <a:latin typeface="Garamond"/>
              </a:rPr>
              <a:t>100 AU</a:t>
            </a:r>
            <a:endParaRPr lang="en-US" sz="3500" b="1" dirty="0">
              <a:solidFill>
                <a:schemeClr val="bg1">
                  <a:lumMod val="75000"/>
                </a:schemeClr>
              </a:solidFill>
              <a:latin typeface="Garamond"/>
            </a:endParaRPr>
          </a:p>
        </p:txBody>
      </p:sp>
      <p:sp>
        <p:nvSpPr>
          <p:cNvPr id="9" name="Curved Left Arrow 8"/>
          <p:cNvSpPr/>
          <p:nvPr/>
        </p:nvSpPr>
        <p:spPr>
          <a:xfrm>
            <a:off x="3820652" y="3722561"/>
            <a:ext cx="930547" cy="1390488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998389" y="3716086"/>
            <a:ext cx="405652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 smtClean="0">
                <a:solidFill>
                  <a:srgbClr val="292934"/>
                </a:solidFill>
              </a:rPr>
              <a:t>(Not always) consistent</a:t>
            </a:r>
          </a:p>
          <a:p>
            <a:pPr lvl="0"/>
            <a:endParaRPr lang="en-US" sz="1000" b="1" dirty="0">
              <a:solidFill>
                <a:srgbClr val="292934"/>
              </a:solidFill>
            </a:endParaRPr>
          </a:p>
          <a:p>
            <a:pPr defTabSz="914400"/>
            <a:r>
              <a:rPr lang="en-US" sz="2500" dirty="0">
                <a:solidFill>
                  <a:srgbClr val="292934"/>
                </a:solidFill>
              </a:rPr>
              <a:t>Hull+ 2013b </a:t>
            </a:r>
            <a:r>
              <a:rPr lang="en-US" sz="2500" dirty="0" smtClean="0">
                <a:solidFill>
                  <a:srgbClr val="292934"/>
                </a:solidFill>
                <a:latin typeface="Garamond"/>
              </a:rPr>
              <a:t>(in prep)</a:t>
            </a:r>
          </a:p>
          <a:p>
            <a:pPr defTabSz="914400"/>
            <a:r>
              <a:rPr lang="en-US" sz="2500" dirty="0" smtClean="0">
                <a:solidFill>
                  <a:srgbClr val="292934"/>
                </a:solidFill>
                <a:latin typeface="Garamond"/>
              </a:rPr>
              <a:t>Chapman+ 2013</a:t>
            </a:r>
            <a:endParaRPr lang="en-US" sz="2500" dirty="0">
              <a:solidFill>
                <a:srgbClr val="292934"/>
              </a:solidFill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856235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36" y="1108364"/>
            <a:ext cx="5698836" cy="569883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Cores with </a:t>
            </a:r>
            <a:r>
              <a:rPr lang="en-US" b="1" dirty="0" smtClean="0">
                <a:solidFill>
                  <a:schemeClr val="tx1"/>
                </a:solidFill>
              </a:rPr>
              <a:t>consistent</a:t>
            </a:r>
            <a:r>
              <a:rPr lang="en-US" dirty="0" smtClean="0"/>
              <a:t> large-to-small B-fields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12225" y="1223435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chemeClr val="bg1"/>
                </a:solidFill>
                <a:latin typeface="Garamond"/>
                <a:cs typeface="Garamond"/>
              </a:rPr>
              <a:t>NGC 1333-IRAS 4A</a:t>
            </a:r>
            <a:endParaRPr lang="en-US" sz="2400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22226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b="9646"/>
          <a:stretch/>
        </p:blipFill>
        <p:spPr>
          <a:xfrm>
            <a:off x="1480228" y="883816"/>
            <a:ext cx="6322905" cy="588720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26412" y="1053850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NGC 1333-IRAS 4A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Cores with </a:t>
            </a:r>
            <a:r>
              <a:rPr lang="en-US" b="1" dirty="0" smtClean="0">
                <a:solidFill>
                  <a:schemeClr val="tx1"/>
                </a:solidFill>
              </a:rPr>
              <a:t>consistent</a:t>
            </a:r>
            <a:r>
              <a:rPr lang="en-US" dirty="0" smtClean="0"/>
              <a:t> large-to-small B-fields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726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36" y="1108364"/>
            <a:ext cx="5698836" cy="569883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Cores with </a:t>
            </a:r>
            <a:r>
              <a:rPr lang="en-US" b="1" dirty="0" smtClean="0">
                <a:solidFill>
                  <a:schemeClr val="tx1"/>
                </a:solidFill>
              </a:rPr>
              <a:t>consistent</a:t>
            </a:r>
            <a:r>
              <a:rPr lang="en-US" dirty="0" smtClean="0"/>
              <a:t> large-to-small B-fields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12225" y="1454267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chemeClr val="bg1"/>
                </a:solidFill>
                <a:latin typeface="Garamond"/>
                <a:cs typeface="Garamond"/>
              </a:rPr>
              <a:t>HH 211</a:t>
            </a:r>
            <a:endParaRPr lang="en-US" sz="2400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36950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95" b="9812"/>
          <a:stretch/>
        </p:blipFill>
        <p:spPr>
          <a:xfrm>
            <a:off x="1480218" y="1041537"/>
            <a:ext cx="6176721" cy="566152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76185" y="1331661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HH 211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Cores with </a:t>
            </a:r>
            <a:r>
              <a:rPr lang="en-US" b="1" dirty="0" smtClean="0">
                <a:solidFill>
                  <a:schemeClr val="tx1"/>
                </a:solidFill>
              </a:rPr>
              <a:t>consistent</a:t>
            </a:r>
            <a:r>
              <a:rPr lang="en-US" dirty="0" smtClean="0"/>
              <a:t> large-to-small B-fields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617274" y="1192369"/>
            <a:ext cx="44772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971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ores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2000"/>
            <a:ext cx="9144000" cy="9144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-163337" y="6420308"/>
            <a:ext cx="27726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Garamond"/>
                <a:cs typeface="Garamond"/>
              </a:rPr>
              <a:t>Credit: Bill Saxton</a:t>
            </a:r>
            <a:r>
              <a:rPr lang="en-US" dirty="0">
                <a:solidFill>
                  <a:schemeClr val="bg1"/>
                </a:solidFill>
                <a:latin typeface="Garamond"/>
                <a:cs typeface="Garamond"/>
              </a:rPr>
              <a:t>,</a:t>
            </a:r>
            <a:r>
              <a:rPr lang="en-US" dirty="0" smtClean="0">
                <a:solidFill>
                  <a:schemeClr val="bg1"/>
                </a:solidFill>
                <a:latin typeface="Garamond"/>
                <a:cs typeface="Garamond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Garamond"/>
                <a:cs typeface="Garamond"/>
              </a:rPr>
              <a:t>CfA</a:t>
            </a:r>
            <a:endParaRPr lang="en-US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4834987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36" y="1108364"/>
            <a:ext cx="5698836" cy="56988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12225" y="1223435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err="1" smtClean="0">
                <a:solidFill>
                  <a:schemeClr val="bg1"/>
                </a:solidFill>
                <a:latin typeface="Garamond"/>
                <a:cs typeface="Garamond"/>
              </a:rPr>
              <a:t>Ser-emb</a:t>
            </a:r>
            <a:r>
              <a:rPr lang="en-US" sz="2400" b="1" dirty="0" smtClean="0">
                <a:solidFill>
                  <a:schemeClr val="bg1"/>
                </a:solidFill>
                <a:latin typeface="Garamond"/>
                <a:cs typeface="Garamond"/>
              </a:rPr>
              <a:t> 6</a:t>
            </a:r>
            <a:endParaRPr lang="en-US" sz="2400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Cores with </a:t>
            </a:r>
            <a:r>
              <a:rPr lang="en-US" b="1" dirty="0" err="1" smtClean="0"/>
              <a:t>IN</a:t>
            </a:r>
            <a:r>
              <a:rPr lang="en-US" b="1" dirty="0" err="1" smtClean="0">
                <a:solidFill>
                  <a:schemeClr val="tx1"/>
                </a:solidFill>
              </a:rPr>
              <a:t>consistent</a:t>
            </a:r>
            <a:r>
              <a:rPr lang="en-US" dirty="0" smtClean="0"/>
              <a:t> large-to-small B-fields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45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28" b="9587"/>
          <a:stretch/>
        </p:blipFill>
        <p:spPr>
          <a:xfrm>
            <a:off x="1461946" y="849684"/>
            <a:ext cx="6350042" cy="597933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617275" y="944218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err="1" smtClean="0">
                <a:solidFill>
                  <a:srgbClr val="292934"/>
                </a:solidFill>
                <a:latin typeface="Garamond"/>
                <a:cs typeface="Garamond"/>
              </a:rPr>
              <a:t>Ser-emb</a:t>
            </a:r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 6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01435" y="6100456"/>
            <a:ext cx="237349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defTabSz="914400"/>
            <a:endParaRPr lang="en-US" dirty="0" smtClean="0">
              <a:solidFill>
                <a:srgbClr val="292934"/>
              </a:solidFill>
              <a:latin typeface="Garamond"/>
            </a:endParaRPr>
          </a:p>
          <a:p>
            <a:pPr defTabSz="914400"/>
            <a:r>
              <a:rPr lang="en-US" b="1" dirty="0" smtClean="0">
                <a:solidFill>
                  <a:srgbClr val="292934"/>
                </a:solidFill>
                <a:latin typeface="Garamond"/>
              </a:rPr>
              <a:t>See also: Chapman+13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Cores with </a:t>
            </a:r>
            <a:r>
              <a:rPr lang="en-US" b="1" dirty="0" err="1" smtClean="0"/>
              <a:t>IN</a:t>
            </a:r>
            <a:r>
              <a:rPr lang="en-US" b="1" dirty="0" err="1" smtClean="0">
                <a:solidFill>
                  <a:schemeClr val="tx1"/>
                </a:solidFill>
              </a:rPr>
              <a:t>consistent</a:t>
            </a:r>
            <a:r>
              <a:rPr lang="en-US" dirty="0" smtClean="0"/>
              <a:t> large-to-small B-fields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72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36" y="1108364"/>
            <a:ext cx="5698836" cy="56988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212225" y="1223435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chemeClr val="bg1"/>
                </a:solidFill>
                <a:latin typeface="Garamond"/>
                <a:cs typeface="Garamond"/>
              </a:rPr>
              <a:t>L1527</a:t>
            </a:r>
            <a:endParaRPr lang="en-US" sz="2400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Cores with </a:t>
            </a:r>
            <a:r>
              <a:rPr lang="en-US" b="1" dirty="0" err="1" smtClean="0"/>
              <a:t>IN</a:t>
            </a:r>
            <a:r>
              <a:rPr lang="en-US" b="1" dirty="0" err="1" smtClean="0">
                <a:solidFill>
                  <a:schemeClr val="tx1"/>
                </a:solidFill>
              </a:rPr>
              <a:t>consistent</a:t>
            </a:r>
            <a:r>
              <a:rPr lang="en-US" dirty="0" smtClean="0"/>
              <a:t> large-to-small B-fields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918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5" r="4801" b="9522"/>
          <a:stretch/>
        </p:blipFill>
        <p:spPr>
          <a:xfrm>
            <a:off x="1523914" y="888719"/>
            <a:ext cx="6388403" cy="596283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11476" y="1635662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L1527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Cores with </a:t>
            </a:r>
            <a:r>
              <a:rPr lang="en-US" b="1" dirty="0" err="1" smtClean="0"/>
              <a:t>IN</a:t>
            </a:r>
            <a:r>
              <a:rPr lang="en-US" b="1" dirty="0" err="1" smtClean="0">
                <a:solidFill>
                  <a:schemeClr val="tx1"/>
                </a:solidFill>
              </a:rPr>
              <a:t>consistent</a:t>
            </a:r>
            <a:r>
              <a:rPr lang="en-US" dirty="0" smtClean="0"/>
              <a:t> large-to-small B-fields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59607" y="1051259"/>
            <a:ext cx="44772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823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98" y="170397"/>
            <a:ext cx="8229600" cy="990600"/>
          </a:xfrm>
        </p:spPr>
        <p:txBody>
          <a:bodyPr/>
          <a:lstStyle/>
          <a:p>
            <a:r>
              <a:rPr lang="en-US" dirty="0" smtClean="0"/>
              <a:t>Alignment vs. polarization fraction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3" t="8949" r="7739" b="6435"/>
          <a:stretch/>
        </p:blipFill>
        <p:spPr>
          <a:xfrm>
            <a:off x="1324887" y="1089296"/>
            <a:ext cx="6863220" cy="54140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7305" y="6371079"/>
            <a:ext cx="73208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200" b="1" dirty="0" smtClean="0">
                <a:solidFill>
                  <a:srgbClr val="292934"/>
                </a:solidFill>
                <a:latin typeface="Garamond"/>
              </a:rPr>
              <a:t>Average </a:t>
            </a:r>
            <a:r>
              <a:rPr lang="en-US" sz="2200" b="1" dirty="0" err="1" smtClean="0">
                <a:solidFill>
                  <a:srgbClr val="292934"/>
                </a:solidFill>
                <a:latin typeface="Garamond"/>
              </a:rPr>
              <a:t>P</a:t>
            </a:r>
            <a:r>
              <a:rPr lang="en-US" sz="2200" b="1" baseline="-25000" dirty="0" err="1" smtClean="0">
                <a:solidFill>
                  <a:srgbClr val="292934"/>
                </a:solidFill>
                <a:latin typeface="Garamond"/>
              </a:rPr>
              <a:t>frac</a:t>
            </a:r>
            <a:endParaRPr lang="en-US" sz="2200" b="1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33312" y="6462018"/>
            <a:ext cx="256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dirty="0" smtClean="0">
                <a:solidFill>
                  <a:srgbClr val="292934"/>
                </a:solidFill>
                <a:latin typeface="Garamond"/>
              </a:rPr>
              <a:t>Hull+ 2013b (in prep)</a:t>
            </a:r>
            <a:endParaRPr lang="en-US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14029" y="438136"/>
            <a:ext cx="2266012" cy="6266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dirty="0" smtClean="0"/>
              <a:t> </a:t>
            </a:r>
            <a:r>
              <a:rPr lang="en-US" sz="2200" dirty="0" smtClean="0"/>
              <a:t>•</a:t>
            </a:r>
            <a:r>
              <a:rPr lang="en-US" dirty="0" smtClean="0"/>
              <a:t>   Core</a:t>
            </a:r>
          </a:p>
          <a:p>
            <a:pPr>
              <a:lnSpc>
                <a:spcPts val="2000"/>
              </a:lnSpc>
            </a:pPr>
            <a:r>
              <a:rPr lang="en-US" sz="2500" dirty="0" smtClean="0"/>
              <a:t>⨉</a:t>
            </a:r>
            <a:r>
              <a:rPr lang="en-US" dirty="0" smtClean="0"/>
              <a:t>  Star-forming region</a:t>
            </a:r>
            <a:endParaRPr lang="en-US" dirty="0"/>
          </a:p>
        </p:txBody>
      </p:sp>
      <p:sp>
        <p:nvSpPr>
          <p:cNvPr id="4" name="Donut 3"/>
          <p:cNvSpPr/>
          <p:nvPr/>
        </p:nvSpPr>
        <p:spPr>
          <a:xfrm>
            <a:off x="3417291" y="4951922"/>
            <a:ext cx="4276184" cy="1242550"/>
          </a:xfrm>
          <a:prstGeom prst="donut">
            <a:avLst>
              <a:gd name="adj" fmla="val 5465"/>
            </a:avLst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1849" y="5122333"/>
            <a:ext cx="262862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000" b="1" dirty="0">
                <a:solidFill>
                  <a:schemeClr val="tx1">
                    <a:alpha val="53000"/>
                  </a:schemeClr>
                </a:solidFill>
              </a:rPr>
              <a:t>HI-POL</a:t>
            </a:r>
          </a:p>
        </p:txBody>
      </p:sp>
      <p:sp>
        <p:nvSpPr>
          <p:cNvPr id="10" name="Rectangle 9"/>
          <p:cNvSpPr/>
          <p:nvPr/>
        </p:nvSpPr>
        <p:spPr>
          <a:xfrm rot="16200000">
            <a:off x="1543808" y="3214516"/>
            <a:ext cx="262862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000" b="1" dirty="0" smtClean="0">
                <a:solidFill>
                  <a:schemeClr val="tx1">
                    <a:alpha val="53000"/>
                  </a:schemeClr>
                </a:solidFill>
              </a:rPr>
              <a:t>LO-POL</a:t>
            </a:r>
            <a:endParaRPr lang="en-US" sz="5000" b="1" dirty="0">
              <a:solidFill>
                <a:schemeClr val="tx1">
                  <a:alpha val="53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16200000">
            <a:off x="-1032260" y="3413707"/>
            <a:ext cx="4236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𝜽</a:t>
            </a:r>
            <a:r>
              <a:rPr lang="en-US" sz="2200" b="1" baseline="-25000" dirty="0" smtClean="0"/>
              <a:t>small</a:t>
            </a:r>
            <a:r>
              <a:rPr lang="en-US" sz="2200" b="1" dirty="0" smtClean="0"/>
              <a:t> </a:t>
            </a:r>
            <a:r>
              <a:rPr lang="en-US" sz="2200" b="1" dirty="0"/>
              <a:t>– </a:t>
            </a:r>
            <a:r>
              <a:rPr lang="en-US" sz="2200" b="1" dirty="0" smtClean="0"/>
              <a:t>𝜽</a:t>
            </a:r>
            <a:r>
              <a:rPr lang="en-US" sz="2200" b="1" baseline="-25000" dirty="0" smtClean="0"/>
              <a:t>large</a:t>
            </a:r>
            <a:r>
              <a:rPr lang="en-US" sz="2200" b="1" dirty="0" smtClean="0"/>
              <a:t> (</a:t>
            </a:r>
            <a:r>
              <a:rPr lang="en-US" sz="2200" b="1" dirty="0" err="1" smtClean="0"/>
              <a:t>deg</a:t>
            </a:r>
            <a:r>
              <a:rPr lang="en-US" sz="2200" b="1" dirty="0" smtClean="0"/>
              <a:t>)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1681720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645" y="392290"/>
            <a:ext cx="8229600" cy="990600"/>
          </a:xfrm>
        </p:spPr>
        <p:txBody>
          <a:bodyPr/>
          <a:lstStyle/>
          <a:p>
            <a:r>
              <a:rPr lang="en-US" dirty="0" smtClean="0"/>
              <a:t>Cores: two populations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3444" y="1340557"/>
            <a:ext cx="4159956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/>
              <a:t>HI-POL</a:t>
            </a:r>
          </a:p>
          <a:p>
            <a:pPr algn="ctr"/>
            <a:r>
              <a:rPr lang="en-US" sz="4000" dirty="0" smtClean="0"/>
              <a:t>(P </a:t>
            </a:r>
            <a:r>
              <a:rPr lang="en-US" sz="4000" dirty="0"/>
              <a:t>≈</a:t>
            </a:r>
            <a:r>
              <a:rPr lang="en-US" sz="4000" dirty="0" smtClean="0"/>
              <a:t> 3 – 6%)</a:t>
            </a:r>
            <a:endParaRPr lang="en-US" sz="4000" dirty="0"/>
          </a:p>
          <a:p>
            <a:pPr algn="ctr"/>
            <a:endParaRPr lang="en-US" sz="6000" dirty="0" smtClean="0"/>
          </a:p>
          <a:p>
            <a:pPr algn="ctr"/>
            <a:r>
              <a:rPr lang="en-US" sz="6000" dirty="0" err="1" smtClean="0"/>
              <a:t>B</a:t>
            </a:r>
            <a:r>
              <a:rPr lang="en-US" sz="6000" baseline="-25000" dirty="0" err="1" smtClean="0"/>
              <a:t>sm</a:t>
            </a:r>
            <a:r>
              <a:rPr lang="en-US" sz="6000" dirty="0" smtClean="0"/>
              <a:t> ∥</a:t>
            </a:r>
            <a:r>
              <a:rPr lang="en-US" sz="6000" dirty="0" err="1" smtClean="0"/>
              <a:t>B</a:t>
            </a:r>
            <a:r>
              <a:rPr lang="en-US" sz="6000" baseline="-25000" dirty="0" err="1" smtClean="0"/>
              <a:t>lg</a:t>
            </a:r>
            <a:endParaRPr lang="en-US" sz="6000" baseline="-25000" dirty="0" smtClean="0"/>
          </a:p>
          <a:p>
            <a:pPr algn="ctr"/>
            <a:endParaRPr lang="en-US" sz="4000" dirty="0" smtClean="0"/>
          </a:p>
          <a:p>
            <a:pPr algn="ctr"/>
            <a:r>
              <a:rPr lang="en-US" sz="4000" dirty="0" smtClean="0"/>
              <a:t>Outflows </a:t>
            </a:r>
            <a:r>
              <a:rPr lang="en-US" sz="4000" u="sng" dirty="0" smtClean="0"/>
              <a:t>random</a:t>
            </a:r>
            <a:r>
              <a:rPr lang="en-US" sz="4000" dirty="0" smtClean="0"/>
              <a:t> </a:t>
            </a:r>
            <a:r>
              <a:rPr lang="en-US" sz="4000" dirty="0" err="1" smtClean="0"/>
              <a:t>w.r.t</a:t>
            </a:r>
            <a:r>
              <a:rPr lang="en-US" sz="4000" dirty="0" smtClean="0"/>
              <a:t>. </a:t>
            </a:r>
            <a:r>
              <a:rPr lang="en-US" sz="4000" dirty="0" err="1" smtClean="0"/>
              <a:t>B</a:t>
            </a:r>
            <a:r>
              <a:rPr lang="en-US" sz="4000" baseline="-25000" dirty="0" err="1" smtClean="0"/>
              <a:t>sm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5105398" y="1354670"/>
            <a:ext cx="368300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 smtClean="0"/>
              <a:t>LO-POL</a:t>
            </a:r>
          </a:p>
          <a:p>
            <a:pPr algn="ctr"/>
            <a:r>
              <a:rPr lang="en-US" sz="4000" dirty="0"/>
              <a:t>(P ≲</a:t>
            </a:r>
            <a:r>
              <a:rPr lang="en-US" sz="4000" dirty="0" smtClean="0"/>
              <a:t> 3%</a:t>
            </a:r>
            <a:r>
              <a:rPr lang="en-US" sz="4000" dirty="0"/>
              <a:t>)</a:t>
            </a:r>
          </a:p>
          <a:p>
            <a:pPr algn="ctr"/>
            <a:endParaRPr lang="en-US" sz="6000" dirty="0" smtClean="0"/>
          </a:p>
          <a:p>
            <a:pPr algn="ctr"/>
            <a:r>
              <a:rPr lang="en-US" sz="6000" dirty="0" err="1" smtClean="0"/>
              <a:t>B</a:t>
            </a:r>
            <a:r>
              <a:rPr lang="en-US" sz="6000" baseline="-25000" dirty="0" err="1" smtClean="0"/>
              <a:t>sm</a:t>
            </a:r>
            <a:r>
              <a:rPr lang="en-US" sz="6000" dirty="0" smtClean="0"/>
              <a:t> ∦ </a:t>
            </a:r>
            <a:r>
              <a:rPr lang="en-US" sz="6000" dirty="0" err="1" smtClean="0"/>
              <a:t>B</a:t>
            </a:r>
            <a:r>
              <a:rPr lang="en-US" sz="6000" baseline="-25000" dirty="0" err="1" smtClean="0"/>
              <a:t>lg</a:t>
            </a:r>
            <a:endParaRPr lang="en-US" sz="6000" baseline="-25000" dirty="0" smtClean="0"/>
          </a:p>
          <a:p>
            <a:pPr algn="ctr"/>
            <a:endParaRPr lang="en-US" sz="4000" dirty="0" smtClean="0"/>
          </a:p>
          <a:p>
            <a:pPr algn="ctr"/>
            <a:r>
              <a:rPr lang="en-US" sz="4000" dirty="0" smtClean="0"/>
              <a:t>Outflows ⟂ </a:t>
            </a:r>
            <a:r>
              <a:rPr lang="en-US" sz="4000" dirty="0" err="1" smtClean="0"/>
              <a:t>B</a:t>
            </a:r>
            <a:r>
              <a:rPr lang="en-US" sz="4000" baseline="-25000" dirty="0" err="1" smtClean="0"/>
              <a:t>sm</a:t>
            </a:r>
            <a:endParaRPr lang="en-US" sz="4000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684889" y="1651000"/>
            <a:ext cx="0" cy="486020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8643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Multi-scale comparisons: B-fields vs. outflows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30052" y="1552100"/>
            <a:ext cx="2690600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0" b="1" dirty="0" smtClean="0">
                <a:solidFill>
                  <a:srgbClr val="BFBFBF"/>
                </a:solidFill>
                <a:latin typeface="Garamond"/>
              </a:rPr>
              <a:t>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6500" b="1" dirty="0" smtClean="0">
                <a:solidFill>
                  <a:schemeClr val="bg1">
                    <a:lumMod val="75000"/>
                  </a:schemeClr>
                </a:solidFill>
                <a:latin typeface="Garamond"/>
              </a:rPr>
              <a:t>0.1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4500" b="1" dirty="0" smtClean="0">
                <a:latin typeface="Garamond"/>
              </a:rPr>
              <a:t>1000 AU</a:t>
            </a:r>
          </a:p>
          <a:p>
            <a:pPr algn="r"/>
            <a:endParaRPr lang="en-US" b="1" dirty="0">
              <a:solidFill>
                <a:schemeClr val="bg1">
                  <a:lumMod val="75000"/>
                </a:schemeClr>
              </a:solidFill>
              <a:latin typeface="Garamond"/>
            </a:endParaRPr>
          </a:p>
          <a:p>
            <a:pPr algn="r"/>
            <a:r>
              <a:rPr lang="en-US" sz="3500" b="1" dirty="0" smtClean="0">
                <a:latin typeface="Garamond"/>
              </a:rPr>
              <a:t>100 AU</a:t>
            </a:r>
            <a:endParaRPr lang="en-US" sz="3500" b="1" dirty="0">
              <a:latin typeface="Garamond"/>
            </a:endParaRPr>
          </a:p>
        </p:txBody>
      </p:sp>
      <p:sp>
        <p:nvSpPr>
          <p:cNvPr id="9" name="Curved Left Arrow 8"/>
          <p:cNvSpPr/>
          <p:nvPr/>
        </p:nvSpPr>
        <p:spPr>
          <a:xfrm>
            <a:off x="3919231" y="4773638"/>
            <a:ext cx="930547" cy="1237205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78197" y="4677977"/>
            <a:ext cx="399647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 smtClean="0">
                <a:solidFill>
                  <a:srgbClr val="292934"/>
                </a:solidFill>
              </a:rPr>
              <a:t>RANDOM </a:t>
            </a:r>
          </a:p>
          <a:p>
            <a:pPr lvl="0"/>
            <a:r>
              <a:rPr lang="en-US" sz="2800" b="1" dirty="0">
                <a:solidFill>
                  <a:srgbClr val="292934"/>
                </a:solidFill>
              </a:rPr>
              <a:t>	</a:t>
            </a:r>
            <a:r>
              <a:rPr lang="en-US" sz="2400" b="1" dirty="0" smtClean="0">
                <a:solidFill>
                  <a:srgbClr val="292934"/>
                </a:solidFill>
              </a:rPr>
              <a:t>Or preferentially ⟂ ?</a:t>
            </a:r>
            <a:endParaRPr lang="en-US" sz="2400" b="1" dirty="0">
              <a:solidFill>
                <a:srgbClr val="292934"/>
              </a:solidFill>
            </a:endParaRPr>
          </a:p>
          <a:p>
            <a:pPr lvl="0"/>
            <a:endParaRPr lang="en-US" sz="500" b="1" dirty="0">
              <a:solidFill>
                <a:srgbClr val="292934"/>
              </a:solidFill>
            </a:endParaRPr>
          </a:p>
          <a:p>
            <a:r>
              <a:rPr lang="en-US" sz="2500" dirty="0" smtClean="0"/>
              <a:t>Hull+ 2013a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613610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Multi-scale comparisons: B-fields vs. outflows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30052" y="1552100"/>
            <a:ext cx="2690600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0" b="1" dirty="0" smtClean="0">
                <a:solidFill>
                  <a:srgbClr val="BFBFBF"/>
                </a:solidFill>
                <a:latin typeface="Garamond"/>
              </a:rPr>
              <a:t>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6500" b="1" dirty="0" smtClean="0">
                <a:solidFill>
                  <a:schemeClr val="bg1">
                    <a:lumMod val="75000"/>
                  </a:schemeClr>
                </a:solidFill>
                <a:latin typeface="Garamond"/>
              </a:rPr>
              <a:t>0.1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4500" b="1" dirty="0" smtClean="0">
                <a:latin typeface="Garamond"/>
              </a:rPr>
              <a:t>1000 AU</a:t>
            </a:r>
          </a:p>
          <a:p>
            <a:pPr algn="r"/>
            <a:endParaRPr lang="en-US" b="1" dirty="0">
              <a:solidFill>
                <a:schemeClr val="bg1">
                  <a:lumMod val="75000"/>
                </a:schemeClr>
              </a:solidFill>
              <a:latin typeface="Garamond"/>
            </a:endParaRPr>
          </a:p>
          <a:p>
            <a:pPr algn="r"/>
            <a:r>
              <a:rPr lang="en-US" sz="3500" b="1" dirty="0" smtClean="0">
                <a:latin typeface="Garamond"/>
              </a:rPr>
              <a:t>100 AU</a:t>
            </a:r>
            <a:endParaRPr lang="en-US" sz="3500" b="1" dirty="0">
              <a:latin typeface="Garamond"/>
            </a:endParaRPr>
          </a:p>
        </p:txBody>
      </p:sp>
      <p:sp>
        <p:nvSpPr>
          <p:cNvPr id="9" name="Curved Left Arrow 8"/>
          <p:cNvSpPr/>
          <p:nvPr/>
        </p:nvSpPr>
        <p:spPr>
          <a:xfrm>
            <a:off x="3919231" y="4773638"/>
            <a:ext cx="930547" cy="1237205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81516" y="4650085"/>
            <a:ext cx="370860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 smtClean="0">
                <a:solidFill>
                  <a:srgbClr val="292934"/>
                </a:solidFill>
              </a:rPr>
              <a:t>Random (HI-POL)</a:t>
            </a:r>
            <a:endParaRPr lang="en-US" sz="2800" b="1" dirty="0">
              <a:solidFill>
                <a:srgbClr val="292934"/>
              </a:solidFill>
            </a:endParaRPr>
          </a:p>
          <a:p>
            <a:pPr lvl="0"/>
            <a:endParaRPr lang="en-US" sz="500" b="1" dirty="0">
              <a:solidFill>
                <a:srgbClr val="292934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25072" y="5476772"/>
            <a:ext cx="228590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b="1" dirty="0">
                <a:solidFill>
                  <a:srgbClr val="292934"/>
                </a:solidFill>
              </a:rPr>
              <a:t>⟂ </a:t>
            </a:r>
            <a:r>
              <a:rPr lang="en-US" sz="2800" b="1" dirty="0">
                <a:solidFill>
                  <a:srgbClr val="292934"/>
                </a:solidFill>
              </a:rPr>
              <a:t>(LO-POL)</a:t>
            </a: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5009444" y="5006611"/>
            <a:ext cx="901517" cy="36233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009444" y="5368943"/>
            <a:ext cx="901517" cy="4448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8061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5213"/>
            <a:ext cx="82296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Cores: </a:t>
            </a:r>
            <a:r>
              <a:rPr lang="en-US" b="1" dirty="0" smtClean="0"/>
              <a:t>B-field vs. outflow alignment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5" t="7948" r="8534" b="6335"/>
          <a:stretch/>
        </p:blipFill>
        <p:spPr>
          <a:xfrm>
            <a:off x="1149834" y="1058564"/>
            <a:ext cx="6822944" cy="548241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1985852" y="3156321"/>
            <a:ext cx="57558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200" b="1" dirty="0" smtClean="0">
                <a:solidFill>
                  <a:srgbClr val="292934"/>
                </a:solidFill>
                <a:latin typeface="Garamond"/>
              </a:rPr>
              <a:t>CDF</a:t>
            </a:r>
            <a:endParaRPr lang="en-US" sz="2200" b="1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90150" y="5871205"/>
            <a:ext cx="256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dirty="0" smtClean="0">
                <a:solidFill>
                  <a:srgbClr val="292934"/>
                </a:solidFill>
                <a:latin typeface="Garamond"/>
              </a:rPr>
              <a:t>Hull+ 2013b (in prep)</a:t>
            </a:r>
            <a:endParaRPr lang="en-US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3" name="TextBox 2"/>
          <p:cNvSpPr txBox="1"/>
          <p:nvPr/>
        </p:nvSpPr>
        <p:spPr>
          <a:xfrm rot="19387238">
            <a:off x="4134555" y="4113151"/>
            <a:ext cx="392288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 smtClean="0"/>
              <a:t>ALL CORES</a:t>
            </a:r>
          </a:p>
          <a:p>
            <a:pPr algn="ctr"/>
            <a:r>
              <a:rPr lang="en-US" sz="3000" dirty="0" smtClean="0"/>
              <a:t>(random/misaligned?)</a:t>
            </a:r>
            <a:endParaRPr lang="en-US" sz="3000" dirty="0"/>
          </a:p>
        </p:txBody>
      </p:sp>
      <p:sp>
        <p:nvSpPr>
          <p:cNvPr id="10" name="TextBox 9"/>
          <p:cNvSpPr txBox="1"/>
          <p:nvPr/>
        </p:nvSpPr>
        <p:spPr>
          <a:xfrm>
            <a:off x="2636623" y="6377039"/>
            <a:ext cx="4236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𝜽</a:t>
            </a:r>
            <a:r>
              <a:rPr lang="en-US" sz="2200" b="1" baseline="-25000" dirty="0" smtClean="0"/>
              <a:t>outflow</a:t>
            </a:r>
            <a:r>
              <a:rPr lang="en-US" sz="2200" b="1" dirty="0" smtClean="0"/>
              <a:t> </a:t>
            </a:r>
            <a:r>
              <a:rPr lang="en-US" sz="2200" b="1" dirty="0"/>
              <a:t>– </a:t>
            </a:r>
            <a:r>
              <a:rPr lang="en-US" sz="2200" b="1" dirty="0" smtClean="0"/>
              <a:t>𝜽</a:t>
            </a:r>
            <a:r>
              <a:rPr lang="en-US" sz="2200" b="1" baseline="-25000" dirty="0" smtClean="0"/>
              <a:t>B-field</a:t>
            </a:r>
            <a:r>
              <a:rPr lang="en-US" sz="2200" b="1" dirty="0" smtClean="0"/>
              <a:t> (</a:t>
            </a:r>
            <a:r>
              <a:rPr lang="en-US" sz="2200" b="1" dirty="0" err="1" smtClean="0"/>
              <a:t>deg</a:t>
            </a:r>
            <a:r>
              <a:rPr lang="en-US" sz="2200" b="1" dirty="0" smtClean="0"/>
              <a:t>)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911956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5213"/>
            <a:ext cx="82296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Cores: </a:t>
            </a:r>
            <a:r>
              <a:rPr lang="en-US" b="1" dirty="0" smtClean="0"/>
              <a:t>B-field vs. outflow alignment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6" t="9508" r="9395" b="6750"/>
          <a:stretch/>
        </p:blipFill>
        <p:spPr>
          <a:xfrm>
            <a:off x="1008723" y="1050154"/>
            <a:ext cx="6907611" cy="544982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1985852" y="3156321"/>
            <a:ext cx="57558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200" b="1" dirty="0" smtClean="0">
                <a:solidFill>
                  <a:srgbClr val="292934"/>
                </a:solidFill>
                <a:latin typeface="Garamond"/>
              </a:rPr>
              <a:t>CDF</a:t>
            </a:r>
            <a:endParaRPr lang="en-US" sz="2200" b="1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90150" y="5871205"/>
            <a:ext cx="256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dirty="0" smtClean="0">
                <a:solidFill>
                  <a:srgbClr val="292934"/>
                </a:solidFill>
                <a:latin typeface="Garamond"/>
              </a:rPr>
              <a:t>Hull+ 2013b (in prep)</a:t>
            </a:r>
            <a:endParaRPr lang="en-US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11" name="TextBox 10"/>
          <p:cNvSpPr txBox="1"/>
          <p:nvPr/>
        </p:nvSpPr>
        <p:spPr>
          <a:xfrm rot="19387238">
            <a:off x="4134555" y="4113151"/>
            <a:ext cx="392288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 smtClean="0"/>
              <a:t>HI-POL</a:t>
            </a:r>
          </a:p>
          <a:p>
            <a:pPr algn="ctr"/>
            <a:r>
              <a:rPr lang="en-US" sz="3000" dirty="0" smtClean="0"/>
              <a:t>(random)</a:t>
            </a:r>
            <a:endParaRPr lang="en-US" sz="3000" dirty="0"/>
          </a:p>
        </p:txBody>
      </p:sp>
      <p:sp>
        <p:nvSpPr>
          <p:cNvPr id="13" name="TextBox 12"/>
          <p:cNvSpPr txBox="1"/>
          <p:nvPr/>
        </p:nvSpPr>
        <p:spPr>
          <a:xfrm>
            <a:off x="2636623" y="6377039"/>
            <a:ext cx="4236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𝜽</a:t>
            </a:r>
            <a:r>
              <a:rPr lang="en-US" sz="2200" b="1" baseline="-25000" dirty="0" smtClean="0"/>
              <a:t>outflow</a:t>
            </a:r>
            <a:r>
              <a:rPr lang="en-US" sz="2200" b="1" dirty="0" smtClean="0"/>
              <a:t> </a:t>
            </a:r>
            <a:r>
              <a:rPr lang="en-US" sz="2200" b="1" dirty="0"/>
              <a:t>– </a:t>
            </a:r>
            <a:r>
              <a:rPr lang="en-US" sz="2200" b="1" dirty="0" smtClean="0"/>
              <a:t>𝜽</a:t>
            </a:r>
            <a:r>
              <a:rPr lang="en-US" sz="2200" b="1" baseline="-25000" dirty="0" smtClean="0"/>
              <a:t>B-field</a:t>
            </a:r>
            <a:r>
              <a:rPr lang="en-US" sz="2200" b="1" dirty="0" smtClean="0"/>
              <a:t> (</a:t>
            </a:r>
            <a:r>
              <a:rPr lang="en-US" sz="2200" b="1" dirty="0" err="1" smtClean="0"/>
              <a:t>deg</a:t>
            </a:r>
            <a:r>
              <a:rPr lang="en-US" sz="2200" b="1" dirty="0" smtClean="0"/>
              <a:t>)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2110310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Multi-scale comparisons: B-fields vs. outflows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30052" y="1552100"/>
            <a:ext cx="2690600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0" b="1" dirty="0" smtClean="0">
                <a:solidFill>
                  <a:srgbClr val="292934"/>
                </a:solidFill>
                <a:latin typeface="Garamond"/>
              </a:rPr>
              <a:t>1 pc</a:t>
            </a:r>
          </a:p>
          <a:p>
            <a:pPr algn="r"/>
            <a:endParaRPr lang="en-US" b="1" dirty="0">
              <a:solidFill>
                <a:srgbClr val="292934"/>
              </a:solidFill>
              <a:latin typeface="Garamond"/>
            </a:endParaRPr>
          </a:p>
          <a:p>
            <a:pPr algn="r"/>
            <a:r>
              <a:rPr lang="en-US" sz="6500" b="1" dirty="0" smtClean="0">
                <a:solidFill>
                  <a:schemeClr val="bg1">
                    <a:lumMod val="75000"/>
                  </a:schemeClr>
                </a:solidFill>
                <a:latin typeface="Garamond"/>
              </a:rPr>
              <a:t>0.1 pc</a:t>
            </a:r>
          </a:p>
          <a:p>
            <a:pPr algn="r"/>
            <a:endParaRPr lang="en-US" b="1" dirty="0">
              <a:solidFill>
                <a:schemeClr val="bg1">
                  <a:lumMod val="75000"/>
                </a:schemeClr>
              </a:solidFill>
              <a:latin typeface="Garamond"/>
            </a:endParaRPr>
          </a:p>
          <a:p>
            <a:pPr algn="r"/>
            <a:r>
              <a:rPr lang="en-US" sz="4500" b="1" dirty="0" smtClean="0">
                <a:solidFill>
                  <a:schemeClr val="bg1">
                    <a:lumMod val="75000"/>
                  </a:schemeClr>
                </a:solidFill>
                <a:latin typeface="Garamond"/>
              </a:rPr>
              <a:t>1000 AU</a:t>
            </a:r>
          </a:p>
          <a:p>
            <a:pPr algn="r"/>
            <a:endParaRPr lang="en-US" b="1" dirty="0">
              <a:solidFill>
                <a:srgbClr val="292934"/>
              </a:solidFill>
              <a:latin typeface="Garamond"/>
            </a:endParaRPr>
          </a:p>
          <a:p>
            <a:pPr algn="r"/>
            <a:r>
              <a:rPr lang="en-US" sz="3500" b="1" dirty="0" smtClean="0">
                <a:solidFill>
                  <a:srgbClr val="292934"/>
                </a:solidFill>
                <a:latin typeface="Garamond"/>
              </a:rPr>
              <a:t>100 AU</a:t>
            </a:r>
            <a:endParaRPr lang="en-US" sz="3500" b="1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78198" y="3804017"/>
            <a:ext cx="355902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3000" b="1" dirty="0" smtClean="0">
                <a:solidFill>
                  <a:srgbClr val="292934"/>
                </a:solidFill>
                <a:latin typeface="Garamond"/>
              </a:rPr>
              <a:t>RANDOM</a:t>
            </a:r>
          </a:p>
          <a:p>
            <a:pPr lvl="0"/>
            <a:endParaRPr lang="en-US" sz="2500" b="1" dirty="0" smtClean="0">
              <a:solidFill>
                <a:srgbClr val="292934"/>
              </a:solidFill>
              <a:latin typeface="Garamond"/>
            </a:endParaRPr>
          </a:p>
          <a:p>
            <a:pPr lvl="0"/>
            <a:r>
              <a:rPr lang="en-US" sz="2500" dirty="0" err="1" smtClean="0">
                <a:solidFill>
                  <a:srgbClr val="292934"/>
                </a:solidFill>
                <a:latin typeface="Garamond"/>
              </a:rPr>
              <a:t>Ménard</a:t>
            </a:r>
            <a:r>
              <a:rPr lang="en-US" sz="2500" dirty="0" smtClean="0">
                <a:solidFill>
                  <a:srgbClr val="292934"/>
                </a:solidFill>
                <a:latin typeface="Garamond"/>
              </a:rPr>
              <a:t> </a:t>
            </a:r>
            <a:r>
              <a:rPr lang="en-US" sz="2500" dirty="0">
                <a:solidFill>
                  <a:srgbClr val="292934"/>
                </a:solidFill>
                <a:latin typeface="Garamond"/>
              </a:rPr>
              <a:t>&amp; </a:t>
            </a:r>
            <a:r>
              <a:rPr lang="en-US" sz="2500" dirty="0" err="1">
                <a:solidFill>
                  <a:srgbClr val="292934"/>
                </a:solidFill>
                <a:latin typeface="Garamond"/>
              </a:rPr>
              <a:t>Duchêne</a:t>
            </a:r>
            <a:r>
              <a:rPr lang="en-US" sz="2500" dirty="0">
                <a:solidFill>
                  <a:srgbClr val="292934"/>
                </a:solidFill>
                <a:latin typeface="Garamond"/>
              </a:rPr>
              <a:t> </a:t>
            </a:r>
            <a:r>
              <a:rPr lang="en-US" sz="2500" dirty="0" smtClean="0">
                <a:solidFill>
                  <a:srgbClr val="292934"/>
                </a:solidFill>
                <a:latin typeface="Garamond"/>
              </a:rPr>
              <a:t>2004</a:t>
            </a:r>
          </a:p>
          <a:p>
            <a:pPr lvl="0"/>
            <a:r>
              <a:rPr lang="en-US" sz="2500" dirty="0" err="1" smtClean="0">
                <a:solidFill>
                  <a:srgbClr val="292934"/>
                </a:solidFill>
                <a:latin typeface="Garamond"/>
              </a:rPr>
              <a:t>Targon</a:t>
            </a:r>
            <a:r>
              <a:rPr lang="en-US" sz="2500" dirty="0" smtClean="0">
                <a:solidFill>
                  <a:srgbClr val="292934"/>
                </a:solidFill>
                <a:latin typeface="Garamond"/>
              </a:rPr>
              <a:t>+ 2011</a:t>
            </a:r>
            <a:endParaRPr lang="en-US" sz="2500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7" name="Curved Left Arrow 6"/>
          <p:cNvSpPr/>
          <p:nvPr/>
        </p:nvSpPr>
        <p:spPr>
          <a:xfrm>
            <a:off x="3919231" y="2332076"/>
            <a:ext cx="930547" cy="3667819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734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5213"/>
            <a:ext cx="8229600" cy="990600"/>
          </a:xfrm>
        </p:spPr>
        <p:txBody>
          <a:bodyPr>
            <a:normAutofit/>
          </a:bodyPr>
          <a:lstStyle/>
          <a:p>
            <a:r>
              <a:rPr lang="en-US" dirty="0" smtClean="0"/>
              <a:t>Cores: </a:t>
            </a:r>
            <a:r>
              <a:rPr lang="en-US" b="1" dirty="0" smtClean="0"/>
              <a:t>B-field vs. outflow alignment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0" t="8976" r="9307" b="6179"/>
          <a:stretch/>
        </p:blipFill>
        <p:spPr>
          <a:xfrm>
            <a:off x="1149833" y="1138340"/>
            <a:ext cx="6731384" cy="54021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6200000">
            <a:off x="-1985852" y="3156321"/>
            <a:ext cx="575581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200" b="1" dirty="0" smtClean="0">
                <a:solidFill>
                  <a:srgbClr val="292934"/>
                </a:solidFill>
                <a:latin typeface="Garamond"/>
              </a:rPr>
              <a:t>CDF</a:t>
            </a:r>
            <a:endParaRPr lang="en-US" sz="2200" b="1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90150" y="5871205"/>
            <a:ext cx="256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dirty="0" smtClean="0">
                <a:solidFill>
                  <a:srgbClr val="292934"/>
                </a:solidFill>
                <a:latin typeface="Garamond"/>
              </a:rPr>
              <a:t>Hull+ 2013b (in prep)</a:t>
            </a:r>
            <a:endParaRPr lang="en-US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10" name="TextBox 9"/>
          <p:cNvSpPr txBox="1"/>
          <p:nvPr/>
        </p:nvSpPr>
        <p:spPr>
          <a:xfrm rot="19387238">
            <a:off x="4797772" y="4338927"/>
            <a:ext cx="3922889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 smtClean="0"/>
              <a:t>LO-POL</a:t>
            </a:r>
          </a:p>
          <a:p>
            <a:pPr algn="ctr"/>
            <a:r>
              <a:rPr lang="en-US" sz="3000" dirty="0" smtClean="0"/>
              <a:t>(misaligned)</a:t>
            </a:r>
            <a:endParaRPr lang="en-US" sz="3000" dirty="0"/>
          </a:p>
        </p:txBody>
      </p:sp>
      <p:sp>
        <p:nvSpPr>
          <p:cNvPr id="12" name="TextBox 11"/>
          <p:cNvSpPr txBox="1"/>
          <p:nvPr/>
        </p:nvSpPr>
        <p:spPr>
          <a:xfrm>
            <a:off x="2636623" y="6377039"/>
            <a:ext cx="4236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𝜽</a:t>
            </a:r>
            <a:r>
              <a:rPr lang="en-US" sz="2200" b="1" baseline="-25000" dirty="0" smtClean="0"/>
              <a:t>outflow</a:t>
            </a:r>
            <a:r>
              <a:rPr lang="en-US" sz="2200" b="1" dirty="0" smtClean="0"/>
              <a:t> </a:t>
            </a:r>
            <a:r>
              <a:rPr lang="en-US" sz="2200" b="1" dirty="0"/>
              <a:t>– </a:t>
            </a:r>
            <a:r>
              <a:rPr lang="en-US" sz="2200" b="1" dirty="0" smtClean="0"/>
              <a:t>𝜽</a:t>
            </a:r>
            <a:r>
              <a:rPr lang="en-US" sz="2200" b="1" baseline="-25000" dirty="0" smtClean="0"/>
              <a:t>B-field</a:t>
            </a:r>
            <a:r>
              <a:rPr lang="en-US" sz="2200" b="1" dirty="0" smtClean="0"/>
              <a:t> (</a:t>
            </a:r>
            <a:r>
              <a:rPr lang="en-US" sz="2200" b="1" dirty="0" err="1" smtClean="0"/>
              <a:t>deg</a:t>
            </a:r>
            <a:r>
              <a:rPr lang="en-US" sz="2200" b="1" dirty="0" smtClean="0"/>
              <a:t>)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21103101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389" y="953045"/>
            <a:ext cx="3481580" cy="34815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1081" y="2962925"/>
            <a:ext cx="3895075" cy="38950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965523" y="6086415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OMC3-MMS6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590" y="953046"/>
            <a:ext cx="3481580" cy="34815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15943" y="3479626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HH 211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59106" y="953045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IRAS 4A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11" name="Left-Right Arrow 10"/>
          <p:cNvSpPr/>
          <p:nvPr/>
        </p:nvSpPr>
        <p:spPr>
          <a:xfrm rot="14949224">
            <a:off x="867469" y="2491320"/>
            <a:ext cx="2478024" cy="320039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12" name="Left-Right Arrow 11"/>
          <p:cNvSpPr/>
          <p:nvPr/>
        </p:nvSpPr>
        <p:spPr>
          <a:xfrm rot="1603039">
            <a:off x="1398147" y="2471944"/>
            <a:ext cx="1417320" cy="320039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13" name="Left-Right Arrow 12"/>
          <p:cNvSpPr/>
          <p:nvPr/>
        </p:nvSpPr>
        <p:spPr>
          <a:xfrm>
            <a:off x="162581" y="6458101"/>
            <a:ext cx="1536700" cy="320040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14" name="Left-Right Arrow 13"/>
          <p:cNvSpPr/>
          <p:nvPr/>
        </p:nvSpPr>
        <p:spPr>
          <a:xfrm>
            <a:off x="162581" y="5414904"/>
            <a:ext cx="1536700" cy="320040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45321" y="5996436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292934"/>
                </a:solidFill>
                <a:latin typeface="Garamond"/>
              </a:rPr>
              <a:t>Outflow</a:t>
            </a:r>
            <a:endParaRPr lang="en-US" sz="2400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1756" y="4953239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292934"/>
                </a:solidFill>
                <a:latin typeface="Garamond"/>
              </a:rPr>
              <a:t>B-field</a:t>
            </a:r>
            <a:endParaRPr lang="en-US" sz="2400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17" name="Left-Right Arrow 16"/>
          <p:cNvSpPr/>
          <p:nvPr/>
        </p:nvSpPr>
        <p:spPr>
          <a:xfrm rot="16200000">
            <a:off x="3480292" y="4810338"/>
            <a:ext cx="2478024" cy="320039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18" name="Left-Right Arrow 17"/>
          <p:cNvSpPr/>
          <p:nvPr/>
        </p:nvSpPr>
        <p:spPr>
          <a:xfrm rot="2459503">
            <a:off x="4010970" y="4790962"/>
            <a:ext cx="1417320" cy="320039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19" name="Left-Right Arrow 18"/>
          <p:cNvSpPr/>
          <p:nvPr/>
        </p:nvSpPr>
        <p:spPr>
          <a:xfrm rot="20125823">
            <a:off x="5953928" y="2456790"/>
            <a:ext cx="2478024" cy="320039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20" name="Left-Right Arrow 19"/>
          <p:cNvSpPr/>
          <p:nvPr/>
        </p:nvSpPr>
        <p:spPr>
          <a:xfrm rot="6055630">
            <a:off x="6484606" y="2437414"/>
            <a:ext cx="1417320" cy="320039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HI-POL:</a:t>
            </a:r>
            <a:r>
              <a:rPr lang="en-US" dirty="0" smtClean="0"/>
              <a:t> B-fields random </a:t>
            </a:r>
            <a:r>
              <a:rPr lang="en-US" dirty="0" err="1" smtClean="0"/>
              <a:t>w.r.t</a:t>
            </a:r>
            <a:r>
              <a:rPr lang="en-US" dirty="0" smtClean="0"/>
              <a:t>. outflows</a:t>
            </a:r>
          </a:p>
        </p:txBody>
      </p:sp>
    </p:spTree>
    <p:extLst>
      <p:ext uri="{BB962C8B-B14F-4D97-AF65-F5344CB8AC3E}">
        <p14:creationId xmlns:p14="http://schemas.microsoft.com/office/powerpoint/2010/main" val="3487170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 animBg="1"/>
      <p:bldP spid="18" grpId="0" animBg="1"/>
      <p:bldP spid="19" grpId="0" animBg="1"/>
      <p:bldP spid="2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9" t="3084" r="2967" b="21015"/>
          <a:stretch/>
        </p:blipFill>
        <p:spPr>
          <a:xfrm>
            <a:off x="5485466" y="1034054"/>
            <a:ext cx="3573866" cy="28801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82" t="44210" r="2591" b="3260"/>
          <a:stretch/>
        </p:blipFill>
        <p:spPr>
          <a:xfrm>
            <a:off x="2640232" y="3887180"/>
            <a:ext cx="4312100" cy="28164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4" t="13788" r="5787" b="17522"/>
          <a:stretch/>
        </p:blipFill>
        <p:spPr>
          <a:xfrm>
            <a:off x="1825939" y="1178650"/>
            <a:ext cx="3493037" cy="27931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62581" y="10338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/>
              <a:t>LO-POL:</a:t>
            </a:r>
            <a:r>
              <a:rPr lang="en-US" dirty="0" smtClean="0"/>
              <a:t> B-fields ⟂ outflows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173419" y="4627914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err="1" smtClean="0">
                <a:solidFill>
                  <a:srgbClr val="292934"/>
                </a:solidFill>
                <a:latin typeface="Garamond"/>
                <a:cs typeface="Garamond"/>
              </a:rPr>
              <a:t>Ser-emb</a:t>
            </a:r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 8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48" t="4048" r="3541" b="3350"/>
          <a:stretch/>
        </p:blipFill>
        <p:spPr>
          <a:xfrm>
            <a:off x="162581" y="3096472"/>
            <a:ext cx="2115609" cy="36071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5079089" y="1034055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VLA 1623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088444" y="1298166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L1527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-474724" y="3029176"/>
            <a:ext cx="3100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IRAS 4B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27" name="Left-Right Arrow 26"/>
          <p:cNvSpPr/>
          <p:nvPr/>
        </p:nvSpPr>
        <p:spPr>
          <a:xfrm>
            <a:off x="7260470" y="6307393"/>
            <a:ext cx="1536700" cy="320040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28" name="Left-Right Arrow 27"/>
          <p:cNvSpPr/>
          <p:nvPr/>
        </p:nvSpPr>
        <p:spPr>
          <a:xfrm>
            <a:off x="7260470" y="5264196"/>
            <a:ext cx="1536700" cy="320040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443210" y="5845728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292934"/>
                </a:solidFill>
                <a:latin typeface="Garamond"/>
              </a:rPr>
              <a:t>Outflow</a:t>
            </a:r>
            <a:endParaRPr lang="en-US" sz="2400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559645" y="4802531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292934"/>
                </a:solidFill>
                <a:latin typeface="Garamond"/>
              </a:rPr>
              <a:t>B-field</a:t>
            </a:r>
            <a:endParaRPr lang="en-US" sz="2400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31" name="Left-Right Arrow 30"/>
          <p:cNvSpPr/>
          <p:nvPr/>
        </p:nvSpPr>
        <p:spPr>
          <a:xfrm rot="8842162">
            <a:off x="6175975" y="2512310"/>
            <a:ext cx="2478024" cy="320039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32" name="Left-Right Arrow 31"/>
          <p:cNvSpPr/>
          <p:nvPr/>
        </p:nvSpPr>
        <p:spPr>
          <a:xfrm rot="3848540">
            <a:off x="6565217" y="2577747"/>
            <a:ext cx="1417320" cy="320039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33" name="Left-Right Arrow 32"/>
          <p:cNvSpPr/>
          <p:nvPr/>
        </p:nvSpPr>
        <p:spPr>
          <a:xfrm rot="16200000">
            <a:off x="32090" y="4627370"/>
            <a:ext cx="2478024" cy="320039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34" name="Left-Right Arrow 33"/>
          <p:cNvSpPr/>
          <p:nvPr/>
        </p:nvSpPr>
        <p:spPr>
          <a:xfrm>
            <a:off x="562767" y="4467894"/>
            <a:ext cx="1417320" cy="320039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35" name="Left-Right Arrow 34"/>
          <p:cNvSpPr/>
          <p:nvPr/>
        </p:nvSpPr>
        <p:spPr>
          <a:xfrm rot="19303030">
            <a:off x="3950274" y="4800071"/>
            <a:ext cx="2478024" cy="320039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36" name="Left-Right Arrow 35"/>
          <p:cNvSpPr/>
          <p:nvPr/>
        </p:nvSpPr>
        <p:spPr>
          <a:xfrm rot="3448048">
            <a:off x="4443327" y="4825366"/>
            <a:ext cx="1417320" cy="320039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37" name="Left-Right Arrow 36"/>
          <p:cNvSpPr/>
          <p:nvPr/>
        </p:nvSpPr>
        <p:spPr>
          <a:xfrm rot="10800000">
            <a:off x="2278190" y="2472227"/>
            <a:ext cx="2478024" cy="320039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  <p:sp>
        <p:nvSpPr>
          <p:cNvPr id="38" name="Left-Right Arrow 37"/>
          <p:cNvSpPr/>
          <p:nvPr/>
        </p:nvSpPr>
        <p:spPr>
          <a:xfrm rot="5400000">
            <a:off x="2790520" y="2502775"/>
            <a:ext cx="1321163" cy="314141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015185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8179"/>
            <a:ext cx="8229600" cy="990600"/>
          </a:xfrm>
        </p:spPr>
        <p:txBody>
          <a:bodyPr/>
          <a:lstStyle/>
          <a:p>
            <a:r>
              <a:rPr lang="en-US" dirty="0" smtClean="0"/>
              <a:t>HI-POL vs. LO-POL: open questions</a:t>
            </a:r>
            <a:endParaRPr lang="en-US" dirty="0">
              <a:solidFill>
                <a:srgbClr val="292934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778" y="1459089"/>
            <a:ext cx="8382000" cy="50884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b="1" dirty="0" smtClean="0">
                <a:solidFill>
                  <a:srgbClr val="292934"/>
                </a:solidFill>
              </a:rPr>
              <a:t>HI-POL</a:t>
            </a:r>
            <a:endParaRPr lang="en-US" sz="3000" b="1" dirty="0">
              <a:solidFill>
                <a:srgbClr val="292934"/>
              </a:solidFill>
            </a:endParaRPr>
          </a:p>
          <a:p>
            <a:pPr lvl="1"/>
            <a:r>
              <a:rPr lang="en-US" sz="2200" dirty="0">
                <a:solidFill>
                  <a:srgbClr val="292934"/>
                </a:solidFill>
              </a:rPr>
              <a:t>Are they </a:t>
            </a:r>
            <a:r>
              <a:rPr lang="en-US" sz="2200" dirty="0" smtClean="0">
                <a:solidFill>
                  <a:srgbClr val="292934"/>
                </a:solidFill>
              </a:rPr>
              <a:t>younger objects?</a:t>
            </a:r>
          </a:p>
          <a:p>
            <a:pPr lvl="1"/>
            <a:r>
              <a:rPr lang="en-US" sz="2200" dirty="0" smtClean="0">
                <a:solidFill>
                  <a:srgbClr val="292934"/>
                </a:solidFill>
              </a:rPr>
              <a:t>Is our view is just dominated by the global field?</a:t>
            </a:r>
            <a:endParaRPr lang="en-US" sz="2200" dirty="0">
              <a:solidFill>
                <a:srgbClr val="292934"/>
              </a:solidFill>
            </a:endParaRPr>
          </a:p>
          <a:p>
            <a:pPr lvl="1"/>
            <a:r>
              <a:rPr lang="en-US" sz="2200" dirty="0">
                <a:solidFill>
                  <a:srgbClr val="292934"/>
                </a:solidFill>
              </a:rPr>
              <a:t>Are the </a:t>
            </a:r>
            <a:r>
              <a:rPr lang="en-US" sz="2200" dirty="0" smtClean="0">
                <a:solidFill>
                  <a:srgbClr val="292934"/>
                </a:solidFill>
              </a:rPr>
              <a:t>fields actually twisted at smaller scales?</a:t>
            </a:r>
            <a:endParaRPr lang="en-US" sz="2200" dirty="0">
              <a:solidFill>
                <a:srgbClr val="292934"/>
              </a:solidFill>
            </a:endParaRPr>
          </a:p>
          <a:p>
            <a:pPr lvl="1"/>
            <a:endParaRPr lang="en-US" sz="2200" dirty="0" smtClean="0">
              <a:solidFill>
                <a:srgbClr val="292934"/>
              </a:solidFill>
            </a:endParaRPr>
          </a:p>
          <a:p>
            <a:pPr marL="0" indent="0">
              <a:buNone/>
            </a:pPr>
            <a:r>
              <a:rPr lang="en-US" sz="3000" b="1" dirty="0">
                <a:solidFill>
                  <a:srgbClr val="292934"/>
                </a:solidFill>
              </a:rPr>
              <a:t>LO-</a:t>
            </a:r>
            <a:r>
              <a:rPr lang="en-US" sz="3000" b="1" dirty="0" smtClean="0">
                <a:solidFill>
                  <a:srgbClr val="292934"/>
                </a:solidFill>
              </a:rPr>
              <a:t>POL</a:t>
            </a:r>
            <a:endParaRPr lang="en-US" sz="3000" b="1" dirty="0">
              <a:solidFill>
                <a:srgbClr val="292934"/>
              </a:solidFill>
            </a:endParaRPr>
          </a:p>
          <a:p>
            <a:pPr lvl="1"/>
            <a:r>
              <a:rPr lang="en-US" sz="2200" dirty="0">
                <a:solidFill>
                  <a:srgbClr val="292934"/>
                </a:solidFill>
              </a:rPr>
              <a:t>Are they </a:t>
            </a:r>
            <a:r>
              <a:rPr lang="en-US" sz="2200" dirty="0" smtClean="0">
                <a:solidFill>
                  <a:srgbClr val="292934"/>
                </a:solidFill>
              </a:rPr>
              <a:t>older </a:t>
            </a:r>
            <a:r>
              <a:rPr lang="en-US" sz="2200" dirty="0">
                <a:solidFill>
                  <a:srgbClr val="292934"/>
                </a:solidFill>
              </a:rPr>
              <a:t>objects?</a:t>
            </a:r>
          </a:p>
          <a:p>
            <a:pPr lvl="1"/>
            <a:endParaRPr lang="en-US" sz="2200" dirty="0" smtClean="0">
              <a:solidFill>
                <a:srgbClr val="292934"/>
              </a:solidFill>
            </a:endParaRPr>
          </a:p>
          <a:p>
            <a:r>
              <a:rPr lang="en-US" sz="2600" dirty="0" smtClean="0">
                <a:solidFill>
                  <a:srgbClr val="292934"/>
                </a:solidFill>
              </a:rPr>
              <a:t>Are </a:t>
            </a:r>
            <a:r>
              <a:rPr lang="en-US" sz="2600" dirty="0">
                <a:solidFill>
                  <a:srgbClr val="292934"/>
                </a:solidFill>
              </a:rPr>
              <a:t>the twisted fields we see at 1000 AU consistent with disk scales?</a:t>
            </a:r>
          </a:p>
          <a:p>
            <a:pPr lvl="1"/>
            <a:endParaRPr lang="en-US" sz="2200" dirty="0" smtClean="0">
              <a:solidFill>
                <a:srgbClr val="29293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5289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FUTURE </a:t>
            </a:r>
            <a:r>
              <a:rPr lang="en-US" dirty="0" smtClean="0"/>
              <a:t>multi-scale comparison: B-fields</a:t>
            </a:r>
            <a:endParaRPr lang="en-US" b="1" dirty="0"/>
          </a:p>
        </p:txBody>
      </p:sp>
      <p:sp>
        <p:nvSpPr>
          <p:cNvPr id="4" name="TextBox 3"/>
          <p:cNvSpPr txBox="1"/>
          <p:nvPr/>
        </p:nvSpPr>
        <p:spPr>
          <a:xfrm>
            <a:off x="1130052" y="1552100"/>
            <a:ext cx="2690600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0" b="1" dirty="0" smtClean="0">
                <a:solidFill>
                  <a:srgbClr val="BFBFBF"/>
                </a:solidFill>
                <a:latin typeface="Garamond"/>
              </a:rPr>
              <a:t>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6500" b="1" dirty="0" smtClean="0">
                <a:solidFill>
                  <a:schemeClr val="bg1">
                    <a:lumMod val="75000"/>
                  </a:schemeClr>
                </a:solidFill>
                <a:latin typeface="Garamond"/>
              </a:rPr>
              <a:t>0.1 pc</a:t>
            </a:r>
          </a:p>
          <a:p>
            <a:pPr algn="r"/>
            <a:endParaRPr lang="en-US" b="1" dirty="0">
              <a:latin typeface="Garamond"/>
            </a:endParaRPr>
          </a:p>
          <a:p>
            <a:pPr algn="r"/>
            <a:r>
              <a:rPr lang="en-US" sz="4500" b="1" dirty="0" smtClean="0">
                <a:latin typeface="Garamond"/>
              </a:rPr>
              <a:t>1000 AU</a:t>
            </a:r>
          </a:p>
          <a:p>
            <a:pPr algn="r"/>
            <a:endParaRPr lang="en-US" b="1" dirty="0">
              <a:latin typeface="Garamond"/>
            </a:endParaRPr>
          </a:p>
          <a:p>
            <a:pPr algn="r"/>
            <a:r>
              <a:rPr lang="en-US" sz="3500" b="1" dirty="0" smtClean="0">
                <a:latin typeface="Garamond"/>
              </a:rPr>
              <a:t>100 AU</a:t>
            </a:r>
            <a:endParaRPr lang="en-US" sz="3500" b="1" dirty="0">
              <a:latin typeface="Garamond"/>
            </a:endParaRPr>
          </a:p>
        </p:txBody>
      </p:sp>
      <p:sp>
        <p:nvSpPr>
          <p:cNvPr id="9" name="Curved Left Arrow 8"/>
          <p:cNvSpPr/>
          <p:nvPr/>
        </p:nvSpPr>
        <p:spPr>
          <a:xfrm>
            <a:off x="3820652" y="4780886"/>
            <a:ext cx="930547" cy="1202225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879419" y="4875530"/>
            <a:ext cx="403880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/>
              <a:t>CARMA/SMA +</a:t>
            </a:r>
          </a:p>
          <a:p>
            <a:r>
              <a:rPr lang="en-US" sz="2500" dirty="0" smtClean="0"/>
              <a:t>ALMA</a:t>
            </a:r>
            <a:endParaRPr lang="en-US" sz="2500" dirty="0"/>
          </a:p>
        </p:txBody>
      </p:sp>
      <p:grpSp>
        <p:nvGrpSpPr>
          <p:cNvPr id="8" name="Group 7"/>
          <p:cNvGrpSpPr/>
          <p:nvPr/>
        </p:nvGrpSpPr>
        <p:grpSpPr>
          <a:xfrm>
            <a:off x="4804619" y="1227545"/>
            <a:ext cx="3882181" cy="3605683"/>
            <a:chOff x="4804619" y="1227545"/>
            <a:chExt cx="3882181" cy="3605683"/>
          </a:xfrm>
        </p:grpSpPr>
        <p:grpSp>
          <p:nvGrpSpPr>
            <p:cNvPr id="5" name="Group 4"/>
            <p:cNvGrpSpPr/>
            <p:nvPr/>
          </p:nvGrpSpPr>
          <p:grpSpPr>
            <a:xfrm>
              <a:off x="4804619" y="1227545"/>
              <a:ext cx="3882181" cy="3321914"/>
              <a:chOff x="4804619" y="1227545"/>
              <a:chExt cx="3882181" cy="3321914"/>
            </a:xfrm>
          </p:grpSpPr>
          <p:pic>
            <p:nvPicPr>
              <p:cNvPr id="7" name="Picture 6" descr="2006-8 (dragged).pdf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2451" t="13446" r="7517" b="52059"/>
              <a:stretch/>
            </p:blipFill>
            <p:spPr>
              <a:xfrm>
                <a:off x="6033962" y="1524000"/>
                <a:ext cx="2652838" cy="3025459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>
                <a:off x="4804619" y="1227545"/>
                <a:ext cx="406197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0" dirty="0" smtClean="0"/>
                  <a:t>?</a:t>
                </a:r>
                <a:endParaRPr lang="en-US" sz="20000" dirty="0"/>
              </a:p>
            </p:txBody>
          </p:sp>
        </p:grpSp>
        <p:sp>
          <p:nvSpPr>
            <p:cNvPr id="10" name="TextBox 9"/>
            <p:cNvSpPr txBox="1"/>
            <p:nvPr/>
          </p:nvSpPr>
          <p:spPr>
            <a:xfrm rot="18527542">
              <a:off x="7530112" y="3844199"/>
              <a:ext cx="16087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Machida+ 2006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6221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98" y="170397"/>
            <a:ext cx="8229600" cy="990600"/>
          </a:xfrm>
        </p:spPr>
        <p:txBody>
          <a:bodyPr/>
          <a:lstStyle/>
          <a:p>
            <a:r>
              <a:rPr lang="en-US" dirty="0" smtClean="0"/>
              <a:t>Alignment vs. polarization fraction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3" t="8949" r="7739" b="6435"/>
          <a:stretch/>
        </p:blipFill>
        <p:spPr>
          <a:xfrm>
            <a:off x="1324887" y="1089296"/>
            <a:ext cx="6863220" cy="54140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67305" y="6371079"/>
            <a:ext cx="7320802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200" b="1" dirty="0" smtClean="0">
                <a:solidFill>
                  <a:srgbClr val="292934"/>
                </a:solidFill>
                <a:latin typeface="Garamond"/>
              </a:rPr>
              <a:t>Average </a:t>
            </a:r>
            <a:r>
              <a:rPr lang="en-US" sz="2200" b="1" dirty="0" err="1" smtClean="0">
                <a:solidFill>
                  <a:srgbClr val="292934"/>
                </a:solidFill>
                <a:latin typeface="Garamond"/>
              </a:rPr>
              <a:t>P</a:t>
            </a:r>
            <a:r>
              <a:rPr lang="en-US" sz="2200" b="1" baseline="-25000" dirty="0" err="1" smtClean="0">
                <a:solidFill>
                  <a:srgbClr val="292934"/>
                </a:solidFill>
                <a:latin typeface="Garamond"/>
              </a:rPr>
              <a:t>frac</a:t>
            </a:r>
            <a:endParaRPr lang="en-US" sz="2200" b="1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33312" y="6462018"/>
            <a:ext cx="2567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lang="en-US" dirty="0" smtClean="0">
                <a:solidFill>
                  <a:srgbClr val="292934"/>
                </a:solidFill>
                <a:latin typeface="Garamond"/>
              </a:rPr>
              <a:t>Hull+ 2013b (in prep)</a:t>
            </a:r>
            <a:endParaRPr lang="en-US" dirty="0">
              <a:solidFill>
                <a:srgbClr val="292934"/>
              </a:solidFill>
              <a:latin typeface="Garamond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14029" y="438136"/>
            <a:ext cx="2266012" cy="6266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en-US" dirty="0" smtClean="0"/>
              <a:t> </a:t>
            </a:r>
            <a:r>
              <a:rPr lang="en-US" sz="2200" dirty="0" smtClean="0"/>
              <a:t>•</a:t>
            </a:r>
            <a:r>
              <a:rPr lang="en-US" dirty="0" smtClean="0"/>
              <a:t>   Core</a:t>
            </a:r>
          </a:p>
          <a:p>
            <a:pPr>
              <a:lnSpc>
                <a:spcPts val="2000"/>
              </a:lnSpc>
            </a:pPr>
            <a:r>
              <a:rPr lang="en-US" sz="2500" dirty="0" smtClean="0"/>
              <a:t>⨉</a:t>
            </a:r>
            <a:r>
              <a:rPr lang="en-US" dirty="0" smtClean="0"/>
              <a:t>  Star-forming region</a:t>
            </a:r>
            <a:endParaRPr lang="en-US" dirty="0"/>
          </a:p>
        </p:txBody>
      </p:sp>
      <p:sp>
        <p:nvSpPr>
          <p:cNvPr id="4" name="Donut 3"/>
          <p:cNvSpPr/>
          <p:nvPr/>
        </p:nvSpPr>
        <p:spPr>
          <a:xfrm rot="16200000">
            <a:off x="1722609" y="1514948"/>
            <a:ext cx="2900784" cy="2084436"/>
          </a:xfrm>
          <a:prstGeom prst="donut">
            <a:avLst>
              <a:gd name="adj" fmla="val 5465"/>
            </a:avLst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1670807" y="2212635"/>
            <a:ext cx="262862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000" b="1" dirty="0" smtClean="0">
                <a:solidFill>
                  <a:schemeClr val="tx1">
                    <a:alpha val="53000"/>
                  </a:schemeClr>
                </a:solidFill>
              </a:rPr>
              <a:t>SFRs</a:t>
            </a:r>
            <a:endParaRPr lang="en-US" sz="5000" b="1" dirty="0">
              <a:solidFill>
                <a:schemeClr val="tx1">
                  <a:alpha val="53000"/>
                </a:schemeClr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16200000">
            <a:off x="-1032260" y="3413707"/>
            <a:ext cx="423658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b="1" dirty="0" smtClean="0"/>
              <a:t>𝜽</a:t>
            </a:r>
            <a:r>
              <a:rPr lang="en-US" sz="2200" b="1" baseline="-25000" dirty="0" smtClean="0"/>
              <a:t>small</a:t>
            </a:r>
            <a:r>
              <a:rPr lang="en-US" sz="2200" b="1" dirty="0" smtClean="0"/>
              <a:t> </a:t>
            </a:r>
            <a:r>
              <a:rPr lang="en-US" sz="2200" b="1" dirty="0"/>
              <a:t>– </a:t>
            </a:r>
            <a:r>
              <a:rPr lang="en-US" sz="2200" b="1" dirty="0" smtClean="0"/>
              <a:t>𝜽</a:t>
            </a:r>
            <a:r>
              <a:rPr lang="en-US" sz="2200" b="1" baseline="-25000" dirty="0" smtClean="0"/>
              <a:t>large</a:t>
            </a:r>
            <a:r>
              <a:rPr lang="en-US" sz="2200" b="1" dirty="0" smtClean="0"/>
              <a:t> (</a:t>
            </a:r>
            <a:r>
              <a:rPr lang="en-US" sz="2200" b="1" dirty="0" err="1" smtClean="0"/>
              <a:t>deg</a:t>
            </a:r>
            <a:r>
              <a:rPr lang="en-US" sz="2200" b="1" dirty="0" smtClean="0"/>
              <a:t>)</a:t>
            </a:r>
            <a:endParaRPr lang="en-US" sz="2200" b="1" dirty="0"/>
          </a:p>
        </p:txBody>
      </p:sp>
    </p:spTree>
    <p:extLst>
      <p:ext uri="{BB962C8B-B14F-4D97-AF65-F5344CB8AC3E}">
        <p14:creationId xmlns:p14="http://schemas.microsoft.com/office/powerpoint/2010/main" val="2748850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36" y="1108364"/>
            <a:ext cx="5698836" cy="569883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Star-forming regions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665617" y="1223435"/>
            <a:ext cx="2647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chemeClr val="bg1"/>
                </a:solidFill>
                <a:latin typeface="Garamond"/>
                <a:cs typeface="Garamond"/>
              </a:rPr>
              <a:t>DR21(OH)</a:t>
            </a:r>
            <a:endParaRPr lang="en-US" sz="2400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42912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6" b="9430"/>
          <a:stretch/>
        </p:blipFill>
        <p:spPr>
          <a:xfrm>
            <a:off x="1580727" y="1014138"/>
            <a:ext cx="6108102" cy="570110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385386" y="3205190"/>
            <a:ext cx="2647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DR21(OH)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Star-forming regions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00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90" r="5201" b="9961"/>
          <a:stretch/>
        </p:blipFill>
        <p:spPr>
          <a:xfrm>
            <a:off x="1495778" y="1008531"/>
            <a:ext cx="6194778" cy="577062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775123" y="1608814"/>
            <a:ext cx="2647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chemeClr val="bg1"/>
                </a:solidFill>
                <a:latin typeface="Garamond"/>
                <a:cs typeface="Garamond"/>
              </a:rPr>
              <a:t>NGC 7538</a:t>
            </a:r>
            <a:endParaRPr lang="en-US" sz="2400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Star-forming regions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59607" y="1164147"/>
            <a:ext cx="447721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327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5" b="9543"/>
          <a:stretch/>
        </p:blipFill>
        <p:spPr>
          <a:xfrm>
            <a:off x="1614655" y="1047996"/>
            <a:ext cx="6444309" cy="570379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990616" y="1377981"/>
            <a:ext cx="2647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NGC 7538 IRS 1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Star-forming regions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92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Multi-scale comparisons: B-fields vs. outflows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30052" y="1552100"/>
            <a:ext cx="2690600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0" b="1" dirty="0" smtClean="0">
                <a:solidFill>
                  <a:srgbClr val="BFBFBF"/>
                </a:solidFill>
                <a:latin typeface="Garamond"/>
              </a:rPr>
              <a:t>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6500" b="1" dirty="0" smtClean="0">
                <a:latin typeface="Garamond"/>
              </a:rPr>
              <a:t>0.1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4500" b="1" dirty="0" smtClean="0">
                <a:solidFill>
                  <a:srgbClr val="BFBFBF"/>
                </a:solidFill>
                <a:latin typeface="Garamond"/>
              </a:rPr>
              <a:t>1000 AU</a:t>
            </a:r>
          </a:p>
          <a:p>
            <a:pPr algn="r"/>
            <a:endParaRPr lang="en-US" b="1" dirty="0">
              <a:solidFill>
                <a:schemeClr val="bg1">
                  <a:lumMod val="75000"/>
                </a:schemeClr>
              </a:solidFill>
              <a:latin typeface="Garamond"/>
            </a:endParaRPr>
          </a:p>
          <a:p>
            <a:pPr algn="r"/>
            <a:r>
              <a:rPr lang="en-US" sz="3500" b="1" dirty="0" smtClean="0">
                <a:latin typeface="Garamond"/>
              </a:rPr>
              <a:t>100 AU</a:t>
            </a:r>
            <a:endParaRPr lang="en-US" sz="3500" b="1" dirty="0">
              <a:latin typeface="Garamond"/>
            </a:endParaRPr>
          </a:p>
        </p:txBody>
      </p:sp>
      <p:sp>
        <p:nvSpPr>
          <p:cNvPr id="9" name="Curved Left Arrow 8"/>
          <p:cNvSpPr/>
          <p:nvPr/>
        </p:nvSpPr>
        <p:spPr>
          <a:xfrm>
            <a:off x="3919231" y="3744460"/>
            <a:ext cx="930547" cy="2244486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78196" y="4530787"/>
            <a:ext cx="401058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 smtClean="0">
                <a:solidFill>
                  <a:srgbClr val="292934"/>
                </a:solidFill>
              </a:rPr>
              <a:t>RANDOM</a:t>
            </a:r>
          </a:p>
          <a:p>
            <a:pPr lvl="0"/>
            <a:endParaRPr lang="en-US" sz="1000" b="1" dirty="0">
              <a:solidFill>
                <a:srgbClr val="292934"/>
              </a:solidFill>
            </a:endParaRPr>
          </a:p>
          <a:p>
            <a:r>
              <a:rPr lang="en-US" sz="2500" dirty="0" smtClean="0"/>
              <a:t>Curran </a:t>
            </a:r>
            <a:r>
              <a:rPr lang="en-US" sz="2500" dirty="0"/>
              <a:t>&amp; </a:t>
            </a:r>
            <a:r>
              <a:rPr lang="en-US" sz="2500" dirty="0" err="1"/>
              <a:t>Chrysostomou</a:t>
            </a:r>
            <a:r>
              <a:rPr lang="en-US" sz="2500" dirty="0"/>
              <a:t> 2007</a:t>
            </a:r>
          </a:p>
        </p:txBody>
      </p:sp>
    </p:spTree>
    <p:extLst>
      <p:ext uri="{BB962C8B-B14F-4D97-AF65-F5344CB8AC3E}">
        <p14:creationId xmlns:p14="http://schemas.microsoft.com/office/powerpoint/2010/main" val="27306546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36" y="1108364"/>
            <a:ext cx="5698836" cy="569883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97893" y="1521228"/>
            <a:ext cx="2647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chemeClr val="bg1"/>
                </a:solidFill>
                <a:latin typeface="Garamond"/>
                <a:cs typeface="Garamond"/>
              </a:rPr>
              <a:t>W3(OH)</a:t>
            </a:r>
            <a:endParaRPr lang="en-US" sz="2400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Star-forming regions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44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13" b="9323"/>
          <a:stretch/>
        </p:blipFill>
        <p:spPr>
          <a:xfrm>
            <a:off x="1576560" y="1005540"/>
            <a:ext cx="6116919" cy="576452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276567" y="1228870"/>
            <a:ext cx="2647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W3(OH)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Star-forming regions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92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3736" y="1108364"/>
            <a:ext cx="5698836" cy="569883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65617" y="1223435"/>
            <a:ext cx="2647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chemeClr val="bg1"/>
                </a:solidFill>
                <a:latin typeface="Garamond"/>
                <a:cs typeface="Garamond"/>
              </a:rPr>
              <a:t>W3 Main</a:t>
            </a:r>
            <a:endParaRPr lang="en-US" sz="2400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Star-forming regions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681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5" b="9450"/>
          <a:stretch/>
        </p:blipFill>
        <p:spPr>
          <a:xfrm>
            <a:off x="1477729" y="1019650"/>
            <a:ext cx="6325396" cy="573213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65617" y="1223435"/>
            <a:ext cx="2647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292934"/>
                </a:solidFill>
                <a:latin typeface="Garamond"/>
                <a:cs typeface="Garamond"/>
              </a:rPr>
              <a:t>W3 Main</a:t>
            </a:r>
            <a:endParaRPr lang="en-US" sz="2400" b="1" dirty="0">
              <a:solidFill>
                <a:srgbClr val="292934"/>
              </a:solidFill>
              <a:latin typeface="Garamond"/>
              <a:cs typeface="Garamon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17910" y="194744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Star-forming regions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928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4704"/>
            <a:ext cx="8229600" cy="48768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endParaRPr lang="en-US" sz="3200" dirty="0"/>
          </a:p>
          <a:p>
            <a:pPr marL="0" indent="0" algn="ctr">
              <a:buNone/>
            </a:pPr>
            <a:endParaRPr lang="en-US" sz="3200" dirty="0" smtClean="0"/>
          </a:p>
          <a:p>
            <a:pPr marL="0" indent="0" algn="ctr">
              <a:buNone/>
            </a:pPr>
            <a:r>
              <a:rPr lang="en-US" sz="3200" b="1" dirty="0" smtClean="0">
                <a:solidFill>
                  <a:schemeClr val="tx2"/>
                </a:solidFill>
              </a:rPr>
              <a:t>Fin</a:t>
            </a:r>
            <a:endParaRPr lang="en-US" sz="32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564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Multi-scale comparisons: B-fields vs. outflows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30052" y="1552100"/>
            <a:ext cx="2690600" cy="4539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000" b="1" dirty="0" smtClean="0">
                <a:solidFill>
                  <a:srgbClr val="BFBFBF"/>
                </a:solidFill>
                <a:latin typeface="Garamond"/>
              </a:rPr>
              <a:t>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6500" b="1" dirty="0" smtClean="0">
                <a:solidFill>
                  <a:schemeClr val="bg1">
                    <a:lumMod val="75000"/>
                  </a:schemeClr>
                </a:solidFill>
                <a:latin typeface="Garamond"/>
              </a:rPr>
              <a:t>0.1 pc</a:t>
            </a:r>
          </a:p>
          <a:p>
            <a:pPr algn="r"/>
            <a:endParaRPr lang="en-US" b="1" dirty="0">
              <a:solidFill>
                <a:srgbClr val="BFBFBF"/>
              </a:solidFill>
              <a:latin typeface="Garamond"/>
            </a:endParaRPr>
          </a:p>
          <a:p>
            <a:pPr algn="r"/>
            <a:r>
              <a:rPr lang="en-US" sz="4500" b="1" dirty="0" smtClean="0">
                <a:latin typeface="Garamond"/>
              </a:rPr>
              <a:t>1000 AU</a:t>
            </a:r>
          </a:p>
          <a:p>
            <a:pPr algn="r"/>
            <a:endParaRPr lang="en-US" b="1" dirty="0">
              <a:solidFill>
                <a:schemeClr val="bg1">
                  <a:lumMod val="75000"/>
                </a:schemeClr>
              </a:solidFill>
              <a:latin typeface="Garamond"/>
            </a:endParaRPr>
          </a:p>
          <a:p>
            <a:pPr algn="r"/>
            <a:r>
              <a:rPr lang="en-US" sz="3500" b="1" dirty="0" smtClean="0">
                <a:latin typeface="Garamond"/>
              </a:rPr>
              <a:t>100 AU</a:t>
            </a:r>
            <a:endParaRPr lang="en-US" sz="3500" b="1" dirty="0">
              <a:latin typeface="Garamond"/>
            </a:endParaRPr>
          </a:p>
        </p:txBody>
      </p:sp>
      <p:sp>
        <p:nvSpPr>
          <p:cNvPr id="9" name="Curved Left Arrow 8"/>
          <p:cNvSpPr/>
          <p:nvPr/>
        </p:nvSpPr>
        <p:spPr>
          <a:xfrm>
            <a:off x="3919231" y="4773638"/>
            <a:ext cx="930547" cy="1237205"/>
          </a:xfrm>
          <a:prstGeom prst="curved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978197" y="4677977"/>
            <a:ext cx="399647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800" b="1" dirty="0" smtClean="0">
                <a:solidFill>
                  <a:srgbClr val="292934"/>
                </a:solidFill>
              </a:rPr>
              <a:t>RANDOM </a:t>
            </a:r>
          </a:p>
          <a:p>
            <a:pPr lvl="0"/>
            <a:r>
              <a:rPr lang="en-US" sz="2800" b="1" dirty="0">
                <a:solidFill>
                  <a:srgbClr val="292934"/>
                </a:solidFill>
              </a:rPr>
              <a:t>	</a:t>
            </a:r>
            <a:r>
              <a:rPr lang="en-US" sz="2400" b="1" dirty="0" smtClean="0">
                <a:solidFill>
                  <a:srgbClr val="292934"/>
                </a:solidFill>
              </a:rPr>
              <a:t>Or preferentially ⟂ ?</a:t>
            </a:r>
            <a:endParaRPr lang="en-US" sz="2400" b="1" dirty="0">
              <a:solidFill>
                <a:srgbClr val="292934"/>
              </a:solidFill>
            </a:endParaRPr>
          </a:p>
          <a:p>
            <a:pPr lvl="0"/>
            <a:endParaRPr lang="en-US" sz="500" b="1" dirty="0">
              <a:solidFill>
                <a:srgbClr val="292934"/>
              </a:solidFill>
            </a:endParaRPr>
          </a:p>
          <a:p>
            <a:r>
              <a:rPr lang="en-US" sz="2500" dirty="0" smtClean="0"/>
              <a:t>Hull+ 2013a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26471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iras16293_Bfield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25" b="10261"/>
          <a:stretch/>
        </p:blipFill>
        <p:spPr>
          <a:xfrm>
            <a:off x="144917" y="1540031"/>
            <a:ext cx="4842724" cy="4364748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94" b="11905"/>
          <a:stretch/>
        </p:blipFill>
        <p:spPr>
          <a:xfrm>
            <a:off x="4548906" y="1528486"/>
            <a:ext cx="4467386" cy="436474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741667" y="5835509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Girart</a:t>
            </a:r>
            <a:r>
              <a:rPr lang="en-US" dirty="0" smtClean="0"/>
              <a:t>+ 2006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392002" y="5835509"/>
            <a:ext cx="1282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Rao</a:t>
            </a:r>
            <a:r>
              <a:rPr lang="en-US" dirty="0" smtClean="0"/>
              <a:t>+ 2009</a:t>
            </a:r>
            <a:endParaRPr lang="en-US" dirty="0"/>
          </a:p>
        </p:txBody>
      </p:sp>
      <p:sp>
        <p:nvSpPr>
          <p:cNvPr id="16" name="Left-Right Arrow 15"/>
          <p:cNvSpPr/>
          <p:nvPr/>
        </p:nvSpPr>
        <p:spPr>
          <a:xfrm rot="831906">
            <a:off x="1148295" y="3690509"/>
            <a:ext cx="2470497" cy="313478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Left-Right Arrow 16"/>
          <p:cNvSpPr/>
          <p:nvPr/>
        </p:nvSpPr>
        <p:spPr>
          <a:xfrm rot="18446210">
            <a:off x="1136743" y="3659550"/>
            <a:ext cx="2470497" cy="313478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-Right Arrow 17"/>
          <p:cNvSpPr/>
          <p:nvPr/>
        </p:nvSpPr>
        <p:spPr>
          <a:xfrm rot="5136174">
            <a:off x="1620770" y="3694570"/>
            <a:ext cx="1417320" cy="315900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eft-Right Arrow 21"/>
          <p:cNvSpPr/>
          <p:nvPr/>
        </p:nvSpPr>
        <p:spPr>
          <a:xfrm rot="14949224">
            <a:off x="5262437" y="3809203"/>
            <a:ext cx="2478024" cy="320039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eft-Right Arrow 22"/>
          <p:cNvSpPr/>
          <p:nvPr/>
        </p:nvSpPr>
        <p:spPr>
          <a:xfrm rot="1603039">
            <a:off x="5793115" y="3789827"/>
            <a:ext cx="1417320" cy="320039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-Right Arrow 13"/>
          <p:cNvSpPr/>
          <p:nvPr/>
        </p:nvSpPr>
        <p:spPr>
          <a:xfrm>
            <a:off x="328047" y="6458101"/>
            <a:ext cx="1536700" cy="320040"/>
          </a:xfrm>
          <a:prstGeom prst="leftRightArrow">
            <a:avLst/>
          </a:prstGeom>
          <a:solidFill>
            <a:srgbClr val="3366FF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933269" y="6358823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Outflow</a:t>
            </a:r>
            <a:endParaRPr lang="en-US" sz="2400" dirty="0"/>
          </a:p>
        </p:txBody>
      </p:sp>
      <p:sp>
        <p:nvSpPr>
          <p:cNvPr id="15" name="Left-Right Arrow 14"/>
          <p:cNvSpPr/>
          <p:nvPr/>
        </p:nvSpPr>
        <p:spPr>
          <a:xfrm>
            <a:off x="328047" y="6039031"/>
            <a:ext cx="1536700" cy="320040"/>
          </a:xfrm>
          <a:prstGeom prst="leftRightArrow">
            <a:avLst/>
          </a:prstGeom>
          <a:solidFill>
            <a:srgbClr val="FF66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1933269" y="5952453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B-field</a:t>
            </a:r>
            <a:endParaRPr lang="en-US" sz="2400" dirty="0"/>
          </a:p>
        </p:txBody>
      </p:sp>
      <p:sp>
        <p:nvSpPr>
          <p:cNvPr id="33" name="TextBox 32"/>
          <p:cNvSpPr txBox="1"/>
          <p:nvPr/>
        </p:nvSpPr>
        <p:spPr>
          <a:xfrm>
            <a:off x="328047" y="1759518"/>
            <a:ext cx="18416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/>
              <a:t>IRAS 16293</a:t>
            </a:r>
            <a:endParaRPr lang="en-US" sz="24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530272" y="1759518"/>
            <a:ext cx="2759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bg1"/>
                </a:solidFill>
              </a:rPr>
              <a:t>NGC 1333-IRAS 4A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42771" y="424941"/>
            <a:ext cx="8229600" cy="990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rgbClr val="D2533C"/>
                </a:solidFill>
                <a:latin typeface="Garamond"/>
              </a:rPr>
              <a:t>Misalignment of B-fields and outflows</a:t>
            </a:r>
            <a:endParaRPr lang="en-US" dirty="0">
              <a:solidFill>
                <a:srgbClr val="D2533C"/>
              </a:solidFill>
              <a:latin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108503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22" grpId="0" animBg="1"/>
      <p:bldP spid="23" grpId="0" animBg="1"/>
      <p:bldP spid="14" grpId="0" animBg="1"/>
      <p:bldP spid="29" grpId="0"/>
      <p:bldP spid="15" grpId="0" animBg="1"/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arma.jpg"/>
          <p:cNvPicPr>
            <a:picLocks noGrp="1" noChangeAspect="1"/>
          </p:cNvPicPr>
          <p:nvPr>
            <p:ph idx="1"/>
          </p:nvPr>
        </p:nvPicPr>
        <p:blipFill>
          <a:blip r:embed="rId3"/>
          <a:srcRect t="-21006" b="-21006"/>
          <a:stretch>
            <a:fillRect/>
          </a:stretch>
        </p:blipFill>
        <p:spPr>
          <a:xfrm>
            <a:off x="0" y="-750455"/>
            <a:ext cx="9144000" cy="505243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5062"/>
            <a:ext cx="8229600" cy="1791987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CARMA</a:t>
            </a:r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sz="2778" b="1" dirty="0" smtClean="0">
                <a:solidFill>
                  <a:schemeClr val="bg1"/>
                </a:solidFill>
              </a:rPr>
              <a:t>C</a:t>
            </a:r>
            <a:r>
              <a:rPr lang="en-US" sz="2778" dirty="0" smtClean="0">
                <a:solidFill>
                  <a:schemeClr val="bg1"/>
                </a:solidFill>
              </a:rPr>
              <a:t>ombined </a:t>
            </a:r>
            <a:r>
              <a:rPr lang="en-US" sz="2778" b="1" dirty="0" smtClean="0">
                <a:solidFill>
                  <a:schemeClr val="bg1"/>
                </a:solidFill>
              </a:rPr>
              <a:t>A</a:t>
            </a:r>
            <a:r>
              <a:rPr lang="en-US" sz="2778" dirty="0" smtClean="0">
                <a:solidFill>
                  <a:schemeClr val="bg1"/>
                </a:solidFill>
              </a:rPr>
              <a:t>rray for </a:t>
            </a:r>
            <a:r>
              <a:rPr lang="en-US" sz="2778" b="1" dirty="0" smtClean="0">
                <a:solidFill>
                  <a:schemeClr val="bg1"/>
                </a:solidFill>
              </a:rPr>
              <a:t>R</a:t>
            </a:r>
            <a:r>
              <a:rPr lang="en-US" sz="2778" dirty="0" smtClean="0">
                <a:solidFill>
                  <a:schemeClr val="bg1"/>
                </a:solidFill>
              </a:rPr>
              <a:t>esearch in </a:t>
            </a:r>
            <a:r>
              <a:rPr lang="en-US" sz="2778" b="1" dirty="0" smtClean="0">
                <a:solidFill>
                  <a:schemeClr val="bg1"/>
                </a:solidFill>
              </a:rPr>
              <a:t>M</a:t>
            </a:r>
            <a:r>
              <a:rPr lang="en-US" sz="2778" dirty="0" smtClean="0">
                <a:solidFill>
                  <a:schemeClr val="bg1"/>
                </a:solidFill>
              </a:rPr>
              <a:t>illimeter-wave </a:t>
            </a:r>
            <a:r>
              <a:rPr lang="en-US" sz="2778" b="1" dirty="0" smtClean="0">
                <a:solidFill>
                  <a:schemeClr val="bg1"/>
                </a:solidFill>
              </a:rPr>
              <a:t>A</a:t>
            </a:r>
            <a:r>
              <a:rPr lang="en-US" sz="2778" dirty="0" smtClean="0">
                <a:solidFill>
                  <a:schemeClr val="bg1"/>
                </a:solidFill>
              </a:rPr>
              <a:t>stronomy</a:t>
            </a:r>
            <a:br>
              <a:rPr lang="en-US" sz="2778" dirty="0" smtClean="0">
                <a:solidFill>
                  <a:schemeClr val="bg1"/>
                </a:solidFill>
              </a:rPr>
            </a:br>
            <a:r>
              <a:rPr lang="en-US" sz="2778" dirty="0" smtClean="0">
                <a:solidFill>
                  <a:schemeClr val="bg1"/>
                </a:solidFill>
              </a:rPr>
              <a:t/>
            </a:r>
            <a:br>
              <a:rPr lang="en-US" sz="2778" dirty="0" smtClean="0">
                <a:solidFill>
                  <a:schemeClr val="bg1"/>
                </a:solidFill>
              </a:rPr>
            </a:br>
            <a:r>
              <a:rPr lang="en-US" sz="2778" dirty="0" smtClean="0">
                <a:solidFill>
                  <a:schemeClr val="bg1"/>
                </a:solidFill>
              </a:rPr>
              <a:t/>
            </a:r>
            <a:br>
              <a:rPr lang="en-US" sz="2778" dirty="0" smtClean="0">
                <a:solidFill>
                  <a:schemeClr val="bg1"/>
                </a:solidFill>
              </a:rPr>
            </a:br>
            <a:r>
              <a:rPr lang="en-US" sz="2778" dirty="0" smtClean="0">
                <a:solidFill>
                  <a:schemeClr val="bg1"/>
                </a:solidFill>
              </a:rPr>
              <a:t/>
            </a:r>
            <a:br>
              <a:rPr lang="en-US" sz="2778" dirty="0" smtClean="0">
                <a:solidFill>
                  <a:schemeClr val="bg1"/>
                </a:solidFill>
              </a:rPr>
            </a:br>
            <a:r>
              <a:rPr lang="en-US" sz="2778" dirty="0" smtClean="0">
                <a:solidFill>
                  <a:schemeClr val="bg1"/>
                </a:solidFill>
              </a:rPr>
              <a:t/>
            </a:r>
            <a:br>
              <a:rPr lang="en-US" sz="2778" dirty="0" smtClean="0">
                <a:solidFill>
                  <a:schemeClr val="bg1"/>
                </a:solidFill>
              </a:rPr>
            </a:br>
            <a:r>
              <a:rPr lang="en-US" sz="2222" dirty="0" smtClean="0">
                <a:solidFill>
                  <a:schemeClr val="bg1"/>
                </a:solidFill>
              </a:rPr>
              <a:t/>
            </a:r>
            <a:br>
              <a:rPr lang="en-US" sz="2222" dirty="0" smtClean="0">
                <a:solidFill>
                  <a:schemeClr val="bg1"/>
                </a:solidFill>
              </a:rPr>
            </a:br>
            <a:r>
              <a:rPr lang="en-US" sz="2778" dirty="0" smtClean="0">
                <a:solidFill>
                  <a:schemeClr val="bg1"/>
                </a:solidFill>
              </a:rPr>
              <a:t>Consortium: Berkeley, Caltech, Illinois, Maryland, Chicago</a:t>
            </a:r>
            <a:br>
              <a:rPr lang="en-US" sz="2778" dirty="0" smtClean="0">
                <a:solidFill>
                  <a:schemeClr val="bg1"/>
                </a:solidFill>
              </a:rPr>
            </a:br>
            <a:endParaRPr lang="en-US" sz="2778" dirty="0">
              <a:solidFill>
                <a:schemeClr val="bg1"/>
              </a:solidFill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2302680" y="3588128"/>
            <a:ext cx="5205560" cy="32011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742950" lvl="1" indent="-285750" defTabSz="457200">
              <a:spcBef>
                <a:spcPct val="20000"/>
              </a:spcBef>
              <a:buFont typeface="Arial"/>
              <a:buChar char="–"/>
              <a:defRPr/>
            </a:pPr>
            <a:r>
              <a:rPr lang="en-US" sz="2800" dirty="0" smtClean="0">
                <a:latin typeface="Garamond"/>
              </a:rPr>
              <a:t>6 ⨯10-m, 9 ⨯ 6-m, 8 ⨯ 3.5-m telescopes</a:t>
            </a:r>
          </a:p>
          <a:p>
            <a:pPr marL="742950" lvl="1" indent="-285750" defTabSz="457200">
              <a:spcBef>
                <a:spcPct val="20000"/>
              </a:spcBef>
              <a:buFont typeface="Arial"/>
              <a:buChar char="–"/>
              <a:defRPr/>
            </a:pPr>
            <a:r>
              <a:rPr lang="en-US" sz="2800" dirty="0" smtClean="0">
                <a:latin typeface="Garamond"/>
              </a:rPr>
              <a:t>Observations at 1 cm, 3 mm, and </a:t>
            </a:r>
            <a:r>
              <a:rPr lang="en-US" sz="2800" b="1" dirty="0" smtClean="0">
                <a:latin typeface="Garamond"/>
              </a:rPr>
              <a:t>1 mm (polarization!)</a:t>
            </a:r>
          </a:p>
          <a:p>
            <a:pPr marL="742950" lvl="1" indent="-285750" defTabSz="457200">
              <a:spcBef>
                <a:spcPct val="20000"/>
              </a:spcBef>
              <a:buFont typeface="Arial"/>
              <a:buChar char="–"/>
              <a:defRPr/>
            </a:pPr>
            <a:r>
              <a:rPr lang="en-US" sz="2800" dirty="0" smtClean="0">
                <a:latin typeface="Garamond"/>
              </a:rPr>
              <a:t>Located in Cedar Flat, CA (near Bishop)</a:t>
            </a:r>
          </a:p>
          <a:p>
            <a:pPr marL="742950" lvl="1" indent="-285750" defTabSz="457200">
              <a:spcBef>
                <a:spcPct val="20000"/>
              </a:spcBef>
              <a:buFont typeface="Arial"/>
              <a:buChar char="–"/>
              <a:defRPr/>
            </a:pPr>
            <a:endParaRPr lang="en-US" sz="2800" dirty="0" smtClean="0">
              <a:latin typeface="Garamond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151009" y="2324100"/>
            <a:ext cx="4395591" cy="4412956"/>
            <a:chOff x="151009" y="2324100"/>
            <a:chExt cx="4395591" cy="4412956"/>
          </a:xfrm>
        </p:grpSpPr>
        <p:pic>
          <p:nvPicPr>
            <p:cNvPr id="7" name="Picture 6" descr="IMG_0219.JP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1009" y="3638928"/>
              <a:ext cx="2323596" cy="3098128"/>
            </a:xfrm>
            <a:prstGeom prst="rect">
              <a:avLst/>
            </a:prstGeom>
          </p:spPr>
        </p:pic>
        <p:cxnSp>
          <p:nvCxnSpPr>
            <p:cNvPr id="8" name="Straight Arrow Connector 7"/>
            <p:cNvCxnSpPr/>
            <p:nvPr/>
          </p:nvCxnSpPr>
          <p:spPr>
            <a:xfrm flipV="1">
              <a:off x="2222500" y="2324100"/>
              <a:ext cx="2324100" cy="1977881"/>
            </a:xfrm>
            <a:prstGeom prst="straightConnector1">
              <a:avLst/>
            </a:prstGeom>
            <a:ln w="38100" cmpd="sng">
              <a:solidFill>
                <a:srgbClr val="FF6600"/>
              </a:solidFill>
              <a:tailEnd type="triangle" w="lg" len="lg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14150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G_292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96346"/>
            <a:ext cx="9144000" cy="6912015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4610103" y="1898499"/>
            <a:ext cx="2362200" cy="837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rgbClr val="000000"/>
                </a:solidFill>
                <a:latin typeface="Garamond"/>
                <a:cs typeface="Garamond"/>
              </a:rPr>
              <a:t>Orthomode</a:t>
            </a:r>
            <a:r>
              <a:rPr lang="en-US" sz="2400" dirty="0" smtClean="0">
                <a:solidFill>
                  <a:srgbClr val="000000"/>
                </a:solidFill>
                <a:latin typeface="Garamond"/>
                <a:cs typeface="Garamond"/>
              </a:rPr>
              <a:t> transducer</a:t>
            </a:r>
            <a:endParaRPr lang="en-US" sz="2400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395" y="1378096"/>
            <a:ext cx="3048000" cy="46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Garamond"/>
                <a:cs typeface="Garamond"/>
              </a:rPr>
              <a:t>SIS mixers</a:t>
            </a:r>
            <a:endParaRPr lang="en-US" sz="2400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14401" y="5369536"/>
            <a:ext cx="2209800" cy="1488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Garamond"/>
                <a:cs typeface="Garamond"/>
              </a:rPr>
              <a:t>WBA13</a:t>
            </a:r>
          </a:p>
          <a:p>
            <a:pPr algn="ctr"/>
            <a:r>
              <a:rPr lang="en-US" sz="2400" dirty="0" smtClean="0">
                <a:solidFill>
                  <a:srgbClr val="000000"/>
                </a:solidFill>
                <a:latin typeface="Garamond"/>
                <a:cs typeface="Garamond"/>
              </a:rPr>
              <a:t> </a:t>
            </a:r>
            <a:r>
              <a:rPr lang="en-US" sz="2400" dirty="0" err="1" smtClean="0">
                <a:solidFill>
                  <a:srgbClr val="000000"/>
                </a:solidFill>
                <a:latin typeface="Garamond"/>
                <a:cs typeface="Garamond"/>
              </a:rPr>
              <a:t>I.F</a:t>
            </a:r>
            <a:r>
              <a:rPr lang="en-US" sz="2400" dirty="0" smtClean="0">
                <a:solidFill>
                  <a:srgbClr val="000000"/>
                </a:solidFill>
                <a:latin typeface="Garamond"/>
                <a:cs typeface="Garamond"/>
              </a:rPr>
              <a:t>. amplifiers (1-9 GHz</a:t>
            </a:r>
            <a:r>
              <a:rPr lang="en-US" dirty="0" smtClean="0">
                <a:solidFill>
                  <a:srgbClr val="000000"/>
                </a:solidFill>
                <a:latin typeface="Garamond"/>
                <a:cs typeface="Garamond"/>
              </a:rPr>
              <a:t>)</a:t>
            </a:r>
          </a:p>
          <a:p>
            <a:endParaRPr lang="en-US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8229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0000"/>
                </a:solidFill>
              </a:rPr>
              <a:t>1 mm dual-polarization receivers</a:t>
            </a:r>
            <a:endParaRPr lang="en-US" sz="3600" dirty="0">
              <a:solidFill>
                <a:srgbClr val="000000"/>
              </a:solidFill>
            </a:endParaRPr>
          </a:p>
        </p:txBody>
      </p:sp>
      <p:cxnSp>
        <p:nvCxnSpPr>
          <p:cNvPr id="18" name="Straight Arrow Connector 17"/>
          <p:cNvCxnSpPr>
            <a:stCxn id="6" idx="2"/>
          </p:cNvCxnSpPr>
          <p:nvPr/>
        </p:nvCxnSpPr>
        <p:spPr>
          <a:xfrm>
            <a:off x="4039395" y="1843397"/>
            <a:ext cx="2" cy="1839603"/>
          </a:xfrm>
          <a:prstGeom prst="straightConnector1">
            <a:avLst/>
          </a:prstGeom>
          <a:ln>
            <a:solidFill>
              <a:schemeClr val="bg1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7386320" y="4538932"/>
            <a:ext cx="1452880" cy="436880"/>
            <a:chOff x="7538720" y="6146800"/>
            <a:chExt cx="1452880" cy="436880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7538720" y="6582092"/>
              <a:ext cx="1148080" cy="1588"/>
            </a:xfrm>
            <a:prstGeom prst="line">
              <a:avLst/>
            </a:prstGeom>
            <a:ln w="57150" cmpd="sng"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7734300" y="6146800"/>
              <a:ext cx="12573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prstClr val="black"/>
                  </a:solidFill>
                  <a:latin typeface="Garamond"/>
                  <a:cs typeface="Garamond"/>
                </a:rPr>
                <a:t>1 inch</a:t>
              </a:r>
              <a:endParaRPr lang="en-US" dirty="0">
                <a:solidFill>
                  <a:prstClr val="black"/>
                </a:solidFill>
                <a:latin typeface="Garamond"/>
                <a:cs typeface="Garamond"/>
              </a:endParaRPr>
            </a:p>
          </p:txBody>
        </p:sp>
      </p:grpSp>
      <p:sp>
        <p:nvSpPr>
          <p:cNvPr id="20" name="TextBox 4"/>
          <p:cNvSpPr txBox="1">
            <a:spLocks noChangeArrowheads="1"/>
          </p:cNvSpPr>
          <p:nvPr/>
        </p:nvSpPr>
        <p:spPr bwMode="auto">
          <a:xfrm>
            <a:off x="7609481" y="6538670"/>
            <a:ext cx="154577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 defTabSz="914400"/>
            <a:r>
              <a:rPr lang="en-US" sz="1200" dirty="0" smtClean="0">
                <a:solidFill>
                  <a:srgbClr val="000000"/>
                </a:solidFill>
                <a:latin typeface="Garamond"/>
                <a:cs typeface="Garamond"/>
              </a:rPr>
              <a:t>Credit: Dick </a:t>
            </a:r>
            <a:r>
              <a:rPr lang="en-US" sz="1200" dirty="0" err="1" smtClean="0">
                <a:solidFill>
                  <a:srgbClr val="000000"/>
                </a:solidFill>
                <a:latin typeface="Garamond"/>
                <a:cs typeface="Garamond"/>
              </a:rPr>
              <a:t>Plambeck</a:t>
            </a:r>
            <a:endParaRPr lang="en-US" sz="1200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3683000" y="1843397"/>
            <a:ext cx="356396" cy="1098770"/>
          </a:xfrm>
          <a:prstGeom prst="straightConnector1">
            <a:avLst/>
          </a:prstGeom>
          <a:ln>
            <a:solidFill>
              <a:schemeClr val="bg1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948128" y="2428439"/>
            <a:ext cx="157955" cy="2848139"/>
          </a:xfrm>
          <a:prstGeom prst="straightConnector1">
            <a:avLst/>
          </a:prstGeom>
          <a:ln>
            <a:solidFill>
              <a:schemeClr val="bg1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1948129" y="3979333"/>
            <a:ext cx="390788" cy="1297246"/>
          </a:xfrm>
          <a:prstGeom prst="straightConnector1">
            <a:avLst/>
          </a:prstGeom>
          <a:ln>
            <a:solidFill>
              <a:schemeClr val="bg1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4505986" y="2423588"/>
            <a:ext cx="605762" cy="713676"/>
          </a:xfrm>
          <a:prstGeom prst="straightConnector1">
            <a:avLst/>
          </a:prstGeom>
          <a:ln>
            <a:solidFill>
              <a:schemeClr val="bg1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4896646" y="4658815"/>
            <a:ext cx="1676400" cy="12097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Garamond"/>
                <a:cs typeface="Garamond"/>
              </a:rPr>
              <a:t>Waveguide circular polarizer</a:t>
            </a:r>
            <a:endParaRPr lang="en-US" sz="2400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 flipH="1" flipV="1">
            <a:off x="5270500" y="3577167"/>
            <a:ext cx="391583" cy="1111250"/>
          </a:xfrm>
          <a:prstGeom prst="straightConnector1">
            <a:avLst/>
          </a:prstGeom>
          <a:ln>
            <a:solidFill>
              <a:schemeClr val="bg1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55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910" y="194744"/>
            <a:ext cx="8229600" cy="990600"/>
          </a:xfrm>
        </p:spPr>
        <p:txBody>
          <a:bodyPr/>
          <a:lstStyle/>
          <a:p>
            <a:r>
              <a:rPr lang="en-US" dirty="0" smtClean="0"/>
              <a:t>TADPOL results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455" y="942601"/>
            <a:ext cx="5719333" cy="571933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65389" y="1185344"/>
            <a:ext cx="200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400" b="1" dirty="0" smtClean="0">
                <a:solidFill>
                  <a:srgbClr val="000000"/>
                </a:solidFill>
                <a:latin typeface="Garamond"/>
                <a:cs typeface="Garamond"/>
              </a:rPr>
              <a:t>L1157</a:t>
            </a:r>
            <a:endParaRPr lang="en-US" sz="24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02183" y="6504202"/>
            <a:ext cx="39633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dirty="0" smtClean="0">
                <a:solidFill>
                  <a:srgbClr val="292934"/>
                </a:solidFill>
              </a:rPr>
              <a:t>See also: Stephens+ 2013, </a:t>
            </a:r>
            <a:r>
              <a:rPr lang="en-US" dirty="0" err="1" smtClean="0">
                <a:solidFill>
                  <a:srgbClr val="292934"/>
                </a:solidFill>
              </a:rPr>
              <a:t>ApJL</a:t>
            </a:r>
            <a:r>
              <a:rPr lang="en-US" dirty="0" smtClean="0">
                <a:solidFill>
                  <a:srgbClr val="292934"/>
                </a:solidFill>
              </a:rPr>
              <a:t>, 769, L15</a:t>
            </a:r>
            <a:endParaRPr lang="en-US" dirty="0">
              <a:solidFill>
                <a:srgbClr val="292934"/>
              </a:solidFill>
              <a:latin typeface="Garamond"/>
            </a:endParaRPr>
          </a:p>
        </p:txBody>
      </p:sp>
      <p:grpSp>
        <p:nvGrpSpPr>
          <p:cNvPr id="7" name="Group 6"/>
          <p:cNvGrpSpPr/>
          <p:nvPr/>
        </p:nvGrpSpPr>
        <p:grpSpPr>
          <a:xfrm rot="5400000">
            <a:off x="1153369" y="5987859"/>
            <a:ext cx="511225" cy="579291"/>
            <a:chOff x="288642" y="6448293"/>
            <a:chExt cx="511831" cy="579291"/>
          </a:xfrm>
        </p:grpSpPr>
        <p:cxnSp>
          <p:nvCxnSpPr>
            <p:cNvPr id="9" name="Straight Connector 8"/>
            <p:cNvCxnSpPr/>
            <p:nvPr/>
          </p:nvCxnSpPr>
          <p:spPr>
            <a:xfrm>
              <a:off x="288642" y="6541715"/>
              <a:ext cx="474532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 rot="16200000">
              <a:off x="310535" y="6537647"/>
              <a:ext cx="579291" cy="4005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4400"/>
              <a:r>
                <a:rPr lang="en-US" sz="2000" b="1" dirty="0">
                  <a:solidFill>
                    <a:srgbClr val="000000"/>
                  </a:solidFill>
                  <a:latin typeface="Garamond"/>
                  <a:cs typeface="Garamond"/>
                </a:rPr>
                <a:t>2</a:t>
              </a:r>
              <a:r>
                <a:rPr lang="en-US" sz="2000" b="1" dirty="0" smtClean="0">
                  <a:solidFill>
                    <a:srgbClr val="000000"/>
                  </a:solidFill>
                  <a:latin typeface="Garamond"/>
                  <a:cs typeface="Garamond"/>
                </a:rPr>
                <a:t>″</a:t>
              </a:r>
              <a:endParaRPr lang="en-US" sz="2000" b="1" dirty="0">
                <a:solidFill>
                  <a:srgbClr val="000000"/>
                </a:solidFill>
                <a:latin typeface="Garamond"/>
                <a:cs typeface="Garamond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2970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1_Default Design">
  <a:themeElements>
    <a:clrScheme name="1_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1_Default Design">
      <a:majorFont>
        <a:latin typeface="Times New Roman"/>
        <a:ea typeface="ＭＳ Ｐゴシック"/>
        <a:cs typeface=""/>
      </a:majorFont>
      <a:minorFont>
        <a:latin typeface="Times New Roman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4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4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 New Roman" charset="0"/>
            <a:ea typeface="ＭＳ Ｐゴシック" charset="0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2_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9797</TotalTime>
  <Words>2471</Words>
  <Application>Microsoft Macintosh PowerPoint</Application>
  <PresentationFormat>On-screen Show (4:3)</PresentationFormat>
  <Paragraphs>444</Paragraphs>
  <Slides>44</Slides>
  <Notes>29</Notes>
  <HiddenSlides>0</HiddenSlides>
  <MMClips>0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Clarity</vt:lpstr>
      <vt:lpstr>6_Office Theme</vt:lpstr>
      <vt:lpstr>1_Clarity</vt:lpstr>
      <vt:lpstr>1_Default Design</vt:lpstr>
      <vt:lpstr>2_Clarity</vt:lpstr>
      <vt:lpstr>5_Clarity</vt:lpstr>
      <vt:lpstr>Protostellar polarization with CARMA Greatest hits</vt:lpstr>
      <vt:lpstr>PowerPoint Presentation</vt:lpstr>
      <vt:lpstr>Multi-scale comparisons: B-fields vs. outflows</vt:lpstr>
      <vt:lpstr>Multi-scale comparisons: B-fields vs. outflows</vt:lpstr>
      <vt:lpstr>Multi-scale comparisons: B-fields vs. outflows</vt:lpstr>
      <vt:lpstr>PowerPoint Presentation</vt:lpstr>
      <vt:lpstr>CARMA Combined Array for Research in Millimeter-wave Astronomy      Consortium: Berkeley, Caltech, Illinois, Maryland, Chicago </vt:lpstr>
      <vt:lpstr>1 mm dual-polarization receivers</vt:lpstr>
      <vt:lpstr>TADPOL results</vt:lpstr>
      <vt:lpstr>PowerPoint Presentation</vt:lpstr>
      <vt:lpstr>PowerPoint Presentation</vt:lpstr>
      <vt:lpstr>TADPOL results</vt:lpstr>
      <vt:lpstr>Outflow vs. B-field: distribution</vt:lpstr>
      <vt:lpstr>Multi-scale comparisons: B-fields</vt:lpstr>
      <vt:lpstr>Multi-scale comparisons: B-fields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Alignment vs. polarization fraction</vt:lpstr>
      <vt:lpstr>Cores: two populations</vt:lpstr>
      <vt:lpstr>Multi-scale comparisons: B-fields vs. outflows</vt:lpstr>
      <vt:lpstr>Multi-scale comparisons: B-fields vs. outflows</vt:lpstr>
      <vt:lpstr>Cores: B-field vs. outflow alignment</vt:lpstr>
      <vt:lpstr>Cores: B-field vs. outflow alignment</vt:lpstr>
      <vt:lpstr>Cores: B-field vs. outflow alignment</vt:lpstr>
      <vt:lpstr>PowerPoint Presentation</vt:lpstr>
      <vt:lpstr>PowerPoint Presentation</vt:lpstr>
      <vt:lpstr>HI-POL vs. LO-POL: open questions</vt:lpstr>
      <vt:lpstr>FUTURE multi-scale comparison: B-fields</vt:lpstr>
      <vt:lpstr>Alignment vs. polarization fraction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Charles Hull</dc:creator>
  <cp:lastModifiedBy>Chat Hull</cp:lastModifiedBy>
  <cp:revision>382</cp:revision>
  <dcterms:created xsi:type="dcterms:W3CDTF">2010-11-26T18:30:23Z</dcterms:created>
  <dcterms:modified xsi:type="dcterms:W3CDTF">2013-09-11T00:27:00Z</dcterms:modified>
</cp:coreProperties>
</file>

<file path=docProps/thumbnail.jpeg>
</file>